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302" r:id="rId2"/>
    <p:sldId id="312" r:id="rId3"/>
    <p:sldId id="310" r:id="rId4"/>
    <p:sldId id="308" r:id="rId5"/>
    <p:sldId id="291" r:id="rId6"/>
    <p:sldId id="295" r:id="rId7"/>
    <p:sldId id="299" r:id="rId8"/>
    <p:sldId id="326" r:id="rId9"/>
    <p:sldId id="331" r:id="rId10"/>
    <p:sldId id="332" r:id="rId11"/>
    <p:sldId id="333" r:id="rId12"/>
    <p:sldId id="330" r:id="rId13"/>
    <p:sldId id="319" r:id="rId14"/>
    <p:sldId id="317" r:id="rId15"/>
    <p:sldId id="329" r:id="rId16"/>
    <p:sldId id="334" r:id="rId17"/>
    <p:sldId id="335" r:id="rId18"/>
    <p:sldId id="322" r:id="rId19"/>
    <p:sldId id="323" r:id="rId20"/>
    <p:sldId id="324" r:id="rId21"/>
  </p:sldIdLst>
  <p:sldSz cx="12192000" cy="6858000"/>
  <p:notesSz cx="6858000" cy="9144000"/>
  <p:embeddedFontLst>
    <p:embeddedFont>
      <p:font typeface="a타이틀고딕1" panose="02020600000000000000" pitchFamily="18" charset="-127"/>
      <p:regular r:id="rId22"/>
    </p:embeddedFont>
    <p:embeddedFont>
      <p:font typeface="a타이틀고딕2" panose="02020600000000000000" pitchFamily="18" charset="-127"/>
      <p:regular r:id="rId23"/>
    </p:embeddedFont>
    <p:embeddedFont>
      <p:font typeface="a타이틀고딕3" panose="02020600000000000000" pitchFamily="18" charset="-127"/>
      <p:regular r:id="rId24"/>
    </p:embeddedFont>
    <p:embeddedFont>
      <p:font typeface="a타이틀고딕4" panose="02020600000000000000" pitchFamily="18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E7D1"/>
    <a:srgbClr val="64818D"/>
    <a:srgbClr val="EFF3EA"/>
    <a:srgbClr val="97B8BF"/>
    <a:srgbClr val="79E331"/>
    <a:srgbClr val="84FF15"/>
    <a:srgbClr val="61D6FF"/>
    <a:srgbClr val="B7CFCE"/>
    <a:srgbClr val="D8E3E5"/>
    <a:srgbClr val="E8E7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pPr/>
              <a:t>2021-01-28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pPr/>
              <a:t>2021-01-28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785600" y="274641"/>
            <a:ext cx="36576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2800" y="274641"/>
            <a:ext cx="107696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pPr/>
              <a:t>2021-01-28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pPr/>
              <a:t>2021-01-28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pPr/>
              <a:t>2021-01-28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28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296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pPr/>
              <a:t>2021-01-28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pPr/>
              <a:t>2021-01-28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pPr/>
              <a:t>2021-01-28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pPr/>
              <a:t>2021-01-28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pPr/>
              <a:t>2021-01-28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pPr/>
              <a:t>2021-01-28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7DAA0-6556-4C50-99B9-61BC68FDEDFF}" type="datetimeFigureOut">
              <a:rPr lang="ko-KR" altLang="en-US" smtClean="0"/>
              <a:pPr/>
              <a:t>2021-01-28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89D54-928E-4853-96E0-37351FC9D6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2.png"/><Relationship Id="rId18" Type="http://schemas.microsoft.com/office/2007/relationships/hdphoto" Target="../media/hdphoto8.wdp"/><Relationship Id="rId3" Type="http://schemas.openxmlformats.org/officeDocument/2006/relationships/image" Target="../media/image34.png"/><Relationship Id="rId7" Type="http://schemas.openxmlformats.org/officeDocument/2006/relationships/image" Target="../media/image19.png"/><Relationship Id="rId12" Type="http://schemas.microsoft.com/office/2007/relationships/hdphoto" Target="../media/hdphoto5.wdp"/><Relationship Id="rId17" Type="http://schemas.openxmlformats.org/officeDocument/2006/relationships/image" Target="../media/image24.png"/><Relationship Id="rId2" Type="http://schemas.openxmlformats.org/officeDocument/2006/relationships/image" Target="../media/image33.png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10" Type="http://schemas.microsoft.com/office/2007/relationships/hdphoto" Target="../media/hdphoto4.wdp"/><Relationship Id="rId19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20.png"/><Relationship Id="rId14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icolor.io/v2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microsoft.com/office/2007/relationships/hdphoto" Target="../media/hdphoto1.wdp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23.png"/><Relationship Id="rId18" Type="http://schemas.microsoft.com/office/2007/relationships/hdphoto" Target="../media/hdphoto9.wdp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microsoft.com/office/2007/relationships/hdphoto" Target="../media/hdphoto6.wdp"/><Relationship Id="rId17" Type="http://schemas.openxmlformats.org/officeDocument/2006/relationships/image" Target="../media/image25.png"/><Relationship Id="rId2" Type="http://schemas.openxmlformats.org/officeDocument/2006/relationships/image" Target="../media/image17.png"/><Relationship Id="rId16" Type="http://schemas.microsoft.com/office/2007/relationships/hdphoto" Target="../media/hdphoto8.wdp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5" Type="http://schemas.openxmlformats.org/officeDocument/2006/relationships/image" Target="../media/image24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21.png"/><Relationship Id="rId14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 rot="20629952">
            <a:off x="5876175" y="2224997"/>
            <a:ext cx="479425" cy="492125"/>
            <a:chOff x="1401" y="818"/>
            <a:chExt cx="302" cy="310"/>
          </a:xfrm>
          <a:solidFill>
            <a:srgbClr val="97B8BF"/>
          </a:solidFill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1401" y="818"/>
              <a:ext cx="302" cy="170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1401" y="945"/>
              <a:ext cx="302" cy="113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1401" y="1015"/>
              <a:ext cx="302" cy="113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290468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en-US" sz="3600" dirty="0">
                <a:latin typeface="a타이틀고딕4" pitchFamily="18" charset="-127"/>
                <a:ea typeface="a타이틀고딕4" pitchFamily="18" charset="-127"/>
              </a:rPr>
              <a:t>가상 메이크업 및 퍼스널 컬러 기반 제품 추천 서비스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405751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타이틀고딕2" pitchFamily="18" charset="-127"/>
                <a:ea typeface="a타이틀고딕2" pitchFamily="18" charset="-127"/>
              </a:rPr>
              <a:t>2018150050 </a:t>
            </a:r>
            <a:r>
              <a:rPr lang="ko-KR" altLang="en-US" sz="1400" dirty="0">
                <a:latin typeface="a타이틀고딕2" pitchFamily="18" charset="-127"/>
                <a:ea typeface="a타이틀고딕2" pitchFamily="18" charset="-127"/>
              </a:rPr>
              <a:t>임대일</a:t>
            </a:r>
            <a:r>
              <a:rPr lang="en-US" altLang="ko-KR" sz="1400" dirty="0">
                <a:latin typeface="a타이틀고딕2" pitchFamily="18" charset="-127"/>
                <a:ea typeface="a타이틀고딕2" pitchFamily="18" charset="-127"/>
              </a:rPr>
              <a:t>	</a:t>
            </a:r>
            <a:r>
              <a:rPr lang="ko-KR" altLang="en-US" sz="1400" dirty="0" err="1">
                <a:latin typeface="a타이틀고딕2" pitchFamily="18" charset="-127"/>
                <a:ea typeface="a타이틀고딕2" pitchFamily="18" charset="-127"/>
              </a:rPr>
              <a:t>나보균</a:t>
            </a:r>
            <a:r>
              <a:rPr lang="ko-KR" altLang="en-US" sz="1400" dirty="0">
                <a:latin typeface="a타이틀고딕2" pitchFamily="18" charset="-127"/>
                <a:ea typeface="a타이틀고딕2" pitchFamily="18" charset="-127"/>
              </a:rPr>
              <a:t> 교수님</a:t>
            </a:r>
            <a:endParaRPr lang="en-US" altLang="ko-KR" sz="1400" dirty="0">
              <a:latin typeface="a타이틀고딕2" pitchFamily="18" charset="-127"/>
              <a:ea typeface="a타이틀고딕2" pitchFamily="18" charset="-127"/>
            </a:endParaRPr>
          </a:p>
          <a:p>
            <a:pPr algn="ctr"/>
            <a:r>
              <a:rPr lang="en-US" altLang="ko-KR" sz="1400" dirty="0">
                <a:latin typeface="a타이틀고딕2" pitchFamily="18" charset="-127"/>
                <a:ea typeface="a타이틀고딕2" pitchFamily="18" charset="-127"/>
              </a:rPr>
              <a:t>2018158046 </a:t>
            </a:r>
            <a:r>
              <a:rPr lang="ko-KR" altLang="en-US" sz="1400" dirty="0" err="1">
                <a:latin typeface="a타이틀고딕2" pitchFamily="18" charset="-127"/>
                <a:ea typeface="a타이틀고딕2" pitchFamily="18" charset="-127"/>
              </a:rPr>
              <a:t>이한슬</a:t>
            </a:r>
            <a:r>
              <a:rPr lang="en-US" altLang="ko-KR" sz="1400" dirty="0">
                <a:latin typeface="a타이틀고딕2" pitchFamily="18" charset="-127"/>
                <a:ea typeface="a타이틀고딕2" pitchFamily="18" charset="-127"/>
              </a:rPr>
              <a:t>	</a:t>
            </a:r>
            <a:r>
              <a:rPr lang="ko-KR" altLang="en-US" sz="1400" dirty="0">
                <a:latin typeface="a타이틀고딕2" pitchFamily="18" charset="-127"/>
                <a:ea typeface="a타이틀고딕2" pitchFamily="18" charset="-127"/>
              </a:rPr>
              <a:t>한익주 교수님</a:t>
            </a:r>
            <a:endParaRPr lang="en-US" altLang="ko-KR" sz="1400" dirty="0">
              <a:latin typeface="a타이틀고딕2" pitchFamily="18" charset="-127"/>
              <a:ea typeface="a타이틀고딕2" pitchFamily="18" charset="-127"/>
            </a:endParaRPr>
          </a:p>
        </p:txBody>
      </p:sp>
      <p:cxnSp>
        <p:nvCxnSpPr>
          <p:cNvPr id="19" name="직선 연결선 18"/>
          <p:cNvCxnSpPr>
            <a:endCxn id="13" idx="0"/>
          </p:cNvCxnSpPr>
          <p:nvPr/>
        </p:nvCxnSpPr>
        <p:spPr>
          <a:xfrm>
            <a:off x="6040408" y="0"/>
            <a:ext cx="6965" cy="2234728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4"/>
          <p:cNvGrpSpPr>
            <a:grpSpLocks noChangeAspect="1"/>
          </p:cNvGrpSpPr>
          <p:nvPr/>
        </p:nvGrpSpPr>
        <p:grpSpPr bwMode="auto">
          <a:xfrm rot="696093">
            <a:off x="5524918" y="989530"/>
            <a:ext cx="284453" cy="291988"/>
            <a:chOff x="1401" y="818"/>
            <a:chExt cx="302" cy="310"/>
          </a:xfrm>
          <a:solidFill>
            <a:srgbClr val="97B8BF"/>
          </a:solidFill>
        </p:grpSpPr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1401" y="818"/>
              <a:ext cx="302" cy="170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1401" y="945"/>
              <a:ext cx="302" cy="113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1401" y="1015"/>
              <a:ext cx="302" cy="113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5692783" y="0"/>
            <a:ext cx="0" cy="987527"/>
          </a:xfrm>
          <a:prstGeom prst="line">
            <a:avLst/>
          </a:prstGeom>
          <a:ln w="1270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0" y="3514287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altLang="ko-KR" sz="2000" dirty="0">
                <a:latin typeface="a타이틀고딕3" pitchFamily="18" charset="-127"/>
                <a:ea typeface="a타이틀고딕3" pitchFamily="18" charset="-127"/>
              </a:rPr>
              <a:t>Virtual Makeup and Personal Color diagnosis Service</a:t>
            </a:r>
            <a:endParaRPr lang="ko-KR" altLang="en-US" sz="2000" dirty="0">
              <a:solidFill>
                <a:srgbClr val="64818D"/>
              </a:solidFill>
              <a:latin typeface="a타이틀고딕3" pitchFamily="18" charset="-127"/>
              <a:ea typeface="a타이틀고딕3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628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1333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56"/>
          <p:cNvGrpSpPr/>
          <p:nvPr/>
        </p:nvGrpSpPr>
        <p:grpSpPr>
          <a:xfrm>
            <a:off x="256199" y="289694"/>
            <a:ext cx="4421309" cy="584775"/>
            <a:chOff x="256199" y="316071"/>
            <a:chExt cx="4421309" cy="584775"/>
          </a:xfrm>
        </p:grpSpPr>
        <p:sp>
          <p:nvSpPr>
            <p:cNvPr id="27" name="TextBox 26"/>
            <p:cNvSpPr txBox="1"/>
            <p:nvPr/>
          </p:nvSpPr>
          <p:spPr>
            <a:xfrm>
              <a:off x="256199" y="316071"/>
              <a:ext cx="6737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64818D"/>
                  </a:solidFill>
                  <a:latin typeface="a타이틀고딕4" pitchFamily="18" charset="-127"/>
                  <a:ea typeface="a타이틀고딕4" pitchFamily="18" charset="-127"/>
                </a:rPr>
                <a:t>03</a:t>
              </a:r>
              <a:endParaRPr lang="ko-KR" altLang="en-US" sz="3200" dirty="0">
                <a:solidFill>
                  <a:srgbClr val="64818D"/>
                </a:solidFill>
                <a:latin typeface="a타이틀고딕4" pitchFamily="18" charset="-127"/>
                <a:ea typeface="a타이틀고딕4" pitchFamily="18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29974" y="316071"/>
              <a:ext cx="37475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a타이틀고딕3" pitchFamily="18" charset="-127"/>
                  <a:ea typeface="a타이틀고딕3" pitchFamily="18" charset="-127"/>
                </a:rPr>
                <a:t>시스템 수행 시나리오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905851" y="423856"/>
              <a:ext cx="58526" cy="393827"/>
            </a:xfrm>
            <a:prstGeom prst="rect">
              <a:avLst/>
            </a:prstGeom>
            <a:solidFill>
              <a:srgbClr val="648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9974" y="2454622"/>
            <a:ext cx="3551640" cy="355164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55F25096-DC7F-438D-AAAE-01427619C265}"/>
              </a:ext>
            </a:extLst>
          </p:cNvPr>
          <p:cNvSpPr txBox="1"/>
          <p:nvPr/>
        </p:nvSpPr>
        <p:spPr>
          <a:xfrm>
            <a:off x="282413" y="1464648"/>
            <a:ext cx="36245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C000"/>
                </a:solidFill>
                <a:latin typeface="a타이틀고딕3" pitchFamily="18" charset="-127"/>
                <a:ea typeface="a타이틀고딕3" pitchFamily="18" charset="-127"/>
              </a:rPr>
              <a:t>RECOMMENDED</a:t>
            </a:r>
            <a:endParaRPr lang="en-US" altLang="ko-KR" sz="2400" dirty="0">
              <a:solidFill>
                <a:srgbClr val="00B0F0"/>
              </a:solidFill>
              <a:latin typeface="a타이틀고딕3" pitchFamily="18" charset="-127"/>
              <a:ea typeface="a타이틀고딕3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itchFamily="18" charset="-127"/>
                <a:ea typeface="a타이틀고딕3" pitchFamily="18" charset="-127"/>
              </a:rPr>
              <a:t>MAKEUP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itchFamily="18" charset="-127"/>
              <a:ea typeface="a타이틀고딕3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F7C5A8E-7AAE-457C-A882-7E13B6AC489D}"/>
              </a:ext>
            </a:extLst>
          </p:cNvPr>
          <p:cNvGrpSpPr/>
          <p:nvPr/>
        </p:nvGrpSpPr>
        <p:grpSpPr>
          <a:xfrm>
            <a:off x="4246804" y="2454622"/>
            <a:ext cx="3551640" cy="3551640"/>
            <a:chOff x="6095999" y="1993152"/>
            <a:chExt cx="4749744" cy="4749744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3F6D2BBF-89AA-4EDF-B19C-5BAA735A2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5999" y="1993152"/>
              <a:ext cx="4749744" cy="4749744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B6AE07C7-D230-43DD-87BC-AADD3ADBD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0499" y="2864216"/>
              <a:ext cx="930017" cy="1149768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EF4F06DC-5194-4E06-A881-46C9A8AC1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3848" y="2864216"/>
              <a:ext cx="888234" cy="1149769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99368BF-F5B9-491F-B67F-61A6B6DCE0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-5775"/>
            <a:stretch/>
          </p:blipFill>
          <p:spPr>
            <a:xfrm>
              <a:off x="8553848" y="4127006"/>
              <a:ext cx="888234" cy="121616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E08D334-8D16-47EA-AB6D-795DC897E3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783"/>
            <a:stretch/>
          </p:blipFill>
          <p:spPr>
            <a:xfrm>
              <a:off x="7540499" y="4127007"/>
              <a:ext cx="930017" cy="1149768"/>
            </a:xfrm>
            <a:prstGeom prst="rect">
              <a:avLst/>
            </a:prstGeom>
          </p:spPr>
        </p:pic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C87B0E6A-2B5E-4FAB-BD9C-5D3664EF52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3634" y="2454622"/>
            <a:ext cx="3551640" cy="3551640"/>
          </a:xfrm>
          <a:prstGeom prst="rect">
            <a:avLst/>
          </a:prstGeom>
        </p:spPr>
      </p:pic>
      <p:sp>
        <p:nvSpPr>
          <p:cNvPr id="10" name="더하기 기호 9">
            <a:extLst>
              <a:ext uri="{FF2B5EF4-FFF2-40B4-BE49-F238E27FC236}">
                <a16:creationId xmlns:a16="http://schemas.microsoft.com/office/drawing/2014/main" id="{227948B0-EC88-4D78-97B6-401A5E2974A6}"/>
              </a:ext>
            </a:extLst>
          </p:cNvPr>
          <p:cNvSpPr/>
          <p:nvPr/>
        </p:nvSpPr>
        <p:spPr>
          <a:xfrm>
            <a:off x="3906913" y="3535836"/>
            <a:ext cx="866255" cy="866255"/>
          </a:xfrm>
          <a:prstGeom prst="mathPlu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같음 기호 50">
            <a:extLst>
              <a:ext uri="{FF2B5EF4-FFF2-40B4-BE49-F238E27FC236}">
                <a16:creationId xmlns:a16="http://schemas.microsoft.com/office/drawing/2014/main" id="{CD0D9A57-C25D-4372-B064-EB0F4AAFD575}"/>
              </a:ext>
            </a:extLst>
          </p:cNvPr>
          <p:cNvSpPr/>
          <p:nvPr/>
        </p:nvSpPr>
        <p:spPr>
          <a:xfrm>
            <a:off x="7192287" y="3532580"/>
            <a:ext cx="866255" cy="866255"/>
          </a:xfrm>
          <a:prstGeom prst="mathEqua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557ED87-67CC-423B-9CD9-0F2FCD3711FF}"/>
              </a:ext>
            </a:extLst>
          </p:cNvPr>
          <p:cNvSpPr txBox="1"/>
          <p:nvPr/>
        </p:nvSpPr>
        <p:spPr>
          <a:xfrm rot="20447642">
            <a:off x="996518" y="3363303"/>
            <a:ext cx="2691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CAP!</a:t>
            </a:r>
            <a:endParaRPr lang="ko-KR" altLang="en-US" sz="1600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65365A-32DF-453E-AD6D-8477449D3198}"/>
              </a:ext>
            </a:extLst>
          </p:cNvPr>
          <p:cNvSpPr txBox="1"/>
          <p:nvPr/>
        </p:nvSpPr>
        <p:spPr>
          <a:xfrm>
            <a:off x="4773168" y="6191031"/>
            <a:ext cx="2419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1" pitchFamily="18" charset="-127"/>
                <a:ea typeface="a타이틀고딕1" pitchFamily="18" charset="-127"/>
              </a:rPr>
              <a:t>코스메틱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1" pitchFamily="18" charset="-127"/>
                <a:ea typeface="a타이틀고딕1" pitchFamily="18" charset="-127"/>
              </a:rPr>
              <a:t> 화보 선택</a:t>
            </a:r>
          </a:p>
        </p:txBody>
      </p:sp>
    </p:spTree>
    <p:extLst>
      <p:ext uri="{BB962C8B-B14F-4D97-AF65-F5344CB8AC3E}">
        <p14:creationId xmlns:p14="http://schemas.microsoft.com/office/powerpoint/2010/main" val="3642810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1333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56"/>
          <p:cNvGrpSpPr/>
          <p:nvPr/>
        </p:nvGrpSpPr>
        <p:grpSpPr>
          <a:xfrm>
            <a:off x="256199" y="289694"/>
            <a:ext cx="4421309" cy="584775"/>
            <a:chOff x="256199" y="316071"/>
            <a:chExt cx="4421309" cy="584775"/>
          </a:xfrm>
        </p:grpSpPr>
        <p:sp>
          <p:nvSpPr>
            <p:cNvPr id="27" name="TextBox 26"/>
            <p:cNvSpPr txBox="1"/>
            <p:nvPr/>
          </p:nvSpPr>
          <p:spPr>
            <a:xfrm>
              <a:off x="256199" y="316071"/>
              <a:ext cx="6737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64818D"/>
                  </a:solidFill>
                  <a:latin typeface="a타이틀고딕4" pitchFamily="18" charset="-127"/>
                  <a:ea typeface="a타이틀고딕4" pitchFamily="18" charset="-127"/>
                </a:rPr>
                <a:t>03</a:t>
              </a:r>
              <a:endParaRPr lang="ko-KR" altLang="en-US" sz="3200" dirty="0">
                <a:solidFill>
                  <a:srgbClr val="64818D"/>
                </a:solidFill>
                <a:latin typeface="a타이틀고딕4" pitchFamily="18" charset="-127"/>
                <a:ea typeface="a타이틀고딕4" pitchFamily="18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29974" y="316071"/>
              <a:ext cx="37475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a타이틀고딕3" pitchFamily="18" charset="-127"/>
                  <a:ea typeface="a타이틀고딕3" pitchFamily="18" charset="-127"/>
                </a:rPr>
                <a:t>시스템 수행 시나리오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905851" y="423856"/>
              <a:ext cx="58526" cy="393827"/>
            </a:xfrm>
            <a:prstGeom prst="rect">
              <a:avLst/>
            </a:prstGeom>
            <a:solidFill>
              <a:srgbClr val="648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9974" y="2454622"/>
            <a:ext cx="3551640" cy="355164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55F25096-DC7F-438D-AAAE-01427619C265}"/>
              </a:ext>
            </a:extLst>
          </p:cNvPr>
          <p:cNvSpPr txBox="1"/>
          <p:nvPr/>
        </p:nvSpPr>
        <p:spPr>
          <a:xfrm>
            <a:off x="282413" y="1464648"/>
            <a:ext cx="36245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B050"/>
                </a:solidFill>
                <a:latin typeface="a타이틀고딕3" pitchFamily="18" charset="-127"/>
                <a:ea typeface="a타이틀고딕3" pitchFamily="18" charset="-127"/>
              </a:rPr>
              <a:t>PERSONAL COLOR</a:t>
            </a: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itchFamily="18" charset="-127"/>
                <a:ea typeface="a타이틀고딕3" pitchFamily="18" charset="-127"/>
              </a:rPr>
              <a:t>with MAKEUP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itchFamily="18" charset="-127"/>
              <a:ea typeface="a타이틀고딕3" pitchFamily="18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F6D2BBF-89AA-4EDF-B19C-5BAA735A2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6804" y="2454622"/>
            <a:ext cx="3551640" cy="355164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C87B0E6A-2B5E-4FAB-BD9C-5D3664EF52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3634" y="2454622"/>
            <a:ext cx="3551640" cy="355164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6C947B9-B38D-41B6-A71B-DCB2DEA897D4}"/>
              </a:ext>
            </a:extLst>
          </p:cNvPr>
          <p:cNvSpPr txBox="1"/>
          <p:nvPr/>
        </p:nvSpPr>
        <p:spPr>
          <a:xfrm>
            <a:off x="8525801" y="2892016"/>
            <a:ext cx="577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입술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719D05B-6567-4D06-BCCB-C2718BE1F0D6}"/>
              </a:ext>
            </a:extLst>
          </p:cNvPr>
          <p:cNvSpPr txBox="1"/>
          <p:nvPr/>
        </p:nvSpPr>
        <p:spPr>
          <a:xfrm>
            <a:off x="8525801" y="3329410"/>
            <a:ext cx="577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눈썹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323CC2-811F-4287-B447-D1288AFE2C84}"/>
              </a:ext>
            </a:extLst>
          </p:cNvPr>
          <p:cNvSpPr txBox="1"/>
          <p:nvPr/>
        </p:nvSpPr>
        <p:spPr>
          <a:xfrm>
            <a:off x="8525801" y="3756353"/>
            <a:ext cx="577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피부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5E70AF-49C0-4C4D-8A38-F58A5668962C}"/>
              </a:ext>
            </a:extLst>
          </p:cNvPr>
          <p:cNvSpPr txBox="1"/>
          <p:nvPr/>
        </p:nvSpPr>
        <p:spPr>
          <a:xfrm>
            <a:off x="8525801" y="4183296"/>
            <a:ext cx="577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볼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1E45C66-2C80-4D0B-8C09-49198D65A4E3}"/>
              </a:ext>
            </a:extLst>
          </p:cNvPr>
          <p:cNvGrpSpPr/>
          <p:nvPr/>
        </p:nvGrpSpPr>
        <p:grpSpPr>
          <a:xfrm>
            <a:off x="8637757" y="4732841"/>
            <a:ext cx="656730" cy="716850"/>
            <a:chOff x="7317584" y="1827397"/>
            <a:chExt cx="2481066" cy="2708195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7996255D-3783-4F73-9F78-896C0237A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66365" y="1827397"/>
              <a:ext cx="1108075" cy="1123265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C40B515D-DE3B-4C0C-A6C6-390012A1A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90575" y="1827397"/>
              <a:ext cx="1108075" cy="1123265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AC5E5922-1A18-486F-A635-C17543A69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17584" y="3412326"/>
              <a:ext cx="1108076" cy="1123266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6DA19C93-167A-453D-8A9D-A8D587BDA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59139" y="3412326"/>
              <a:ext cx="1108076" cy="1123266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60BA099-2104-4374-A1F2-639A7E8EC3B4}"/>
              </a:ext>
            </a:extLst>
          </p:cNvPr>
          <p:cNvGrpSpPr/>
          <p:nvPr/>
        </p:nvGrpSpPr>
        <p:grpSpPr>
          <a:xfrm>
            <a:off x="9370659" y="4732841"/>
            <a:ext cx="648410" cy="716850"/>
            <a:chOff x="1316709" y="3190026"/>
            <a:chExt cx="2449631" cy="2708195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E380163D-9B8D-4525-B28A-A52B91853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16709" y="3190026"/>
              <a:ext cx="1108076" cy="1123265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90CEA899-FFC0-4452-9977-C25E9FD37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58265" y="3190026"/>
              <a:ext cx="1108075" cy="1123266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15C2BDD6-1B9D-42B8-B1C3-7B21E57D8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93340" y="4774955"/>
              <a:ext cx="1108076" cy="1123266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4F230DB0-A68E-4B92-BF3F-CF26F0D34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58265" y="4774954"/>
              <a:ext cx="1108075" cy="1123267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A0B1D3AF-2746-4EC0-8F7D-92EAE8E75010}"/>
              </a:ext>
            </a:extLst>
          </p:cNvPr>
          <p:cNvGrpSpPr/>
          <p:nvPr/>
        </p:nvGrpSpPr>
        <p:grpSpPr>
          <a:xfrm>
            <a:off x="5334689" y="4491073"/>
            <a:ext cx="656730" cy="716850"/>
            <a:chOff x="7317584" y="1827397"/>
            <a:chExt cx="2481066" cy="2708195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E57124C0-9257-43D0-9E28-475340238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66365" y="1827397"/>
              <a:ext cx="1108075" cy="1123265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68DF9F51-4B6A-441F-BC28-1D8C81099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90575" y="1827397"/>
              <a:ext cx="1108075" cy="1123265"/>
            </a:xfrm>
            <a:prstGeom prst="rect">
              <a:avLst/>
            </a:prstGeom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47117DCB-1F5D-4DCB-9956-546B623B1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17584" y="3412326"/>
              <a:ext cx="1108076" cy="1123266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E2C55401-E742-4A8C-B8AA-942DA0C2B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59139" y="3412326"/>
              <a:ext cx="1108076" cy="1123266"/>
            </a:xfrm>
            <a:prstGeom prst="rect">
              <a:avLst/>
            </a:prstGeom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1B730B5D-6FDD-4DCD-8C8D-8FF8AB0B9F68}"/>
              </a:ext>
            </a:extLst>
          </p:cNvPr>
          <p:cNvGrpSpPr/>
          <p:nvPr/>
        </p:nvGrpSpPr>
        <p:grpSpPr>
          <a:xfrm>
            <a:off x="6067591" y="4491073"/>
            <a:ext cx="648410" cy="716850"/>
            <a:chOff x="1316709" y="3190026"/>
            <a:chExt cx="2449631" cy="2708195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C59A9B1A-A432-4839-AB79-7671BCF24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16709" y="3190026"/>
              <a:ext cx="1108076" cy="1123265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9B808098-58E9-4EA2-A55D-AEF2F4B8F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58265" y="3190026"/>
              <a:ext cx="1108075" cy="1123266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0380020F-284F-4857-95B3-16C01BD38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93340" y="4774955"/>
              <a:ext cx="1108076" cy="1123266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D13AD0F0-295A-41EC-BE92-A8307C5EF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58265" y="4774954"/>
              <a:ext cx="1108075" cy="1123267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884254C-8E84-482E-A05C-7268BABCDD6B}"/>
              </a:ext>
            </a:extLst>
          </p:cNvPr>
          <p:cNvSpPr txBox="1"/>
          <p:nvPr/>
        </p:nvSpPr>
        <p:spPr>
          <a:xfrm rot="20447642">
            <a:off x="996518" y="3363303"/>
            <a:ext cx="2691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CAP!</a:t>
            </a:r>
            <a:endParaRPr lang="ko-KR" altLang="en-US" sz="1600" dirty="0">
              <a:solidFill>
                <a:schemeClr val="bg1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D016F226-05D8-466E-9A43-BF210129B77C}"/>
              </a:ext>
            </a:extLst>
          </p:cNvPr>
          <p:cNvSpPr/>
          <p:nvPr/>
        </p:nvSpPr>
        <p:spPr>
          <a:xfrm rot="5400000">
            <a:off x="4130159" y="3811991"/>
            <a:ext cx="498208" cy="498208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이등변 삼각형 55">
            <a:extLst>
              <a:ext uri="{FF2B5EF4-FFF2-40B4-BE49-F238E27FC236}">
                <a16:creationId xmlns:a16="http://schemas.microsoft.com/office/drawing/2014/main" id="{89A1086E-9630-4694-AECB-91882DDC11F1}"/>
              </a:ext>
            </a:extLst>
          </p:cNvPr>
          <p:cNvSpPr/>
          <p:nvPr/>
        </p:nvSpPr>
        <p:spPr>
          <a:xfrm rot="5400000">
            <a:off x="7415533" y="3808735"/>
            <a:ext cx="498208" cy="498208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7226603-C5D0-47E0-AD7B-BC4DD1827E02}"/>
              </a:ext>
            </a:extLst>
          </p:cNvPr>
          <p:cNvSpPr txBox="1"/>
          <p:nvPr/>
        </p:nvSpPr>
        <p:spPr>
          <a:xfrm>
            <a:off x="4692642" y="6174117"/>
            <a:ext cx="2790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1" pitchFamily="18" charset="-127"/>
                <a:ea typeface="a타이틀고딕1" pitchFamily="18" charset="-127"/>
              </a:rPr>
              <a:t>퍼스널 컬러 진단 및 제품 추천</a:t>
            </a:r>
          </a:p>
        </p:txBody>
      </p:sp>
    </p:spTree>
    <p:extLst>
      <p:ext uri="{BB962C8B-B14F-4D97-AF65-F5344CB8AC3E}">
        <p14:creationId xmlns:p14="http://schemas.microsoft.com/office/powerpoint/2010/main" val="1755582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1333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56"/>
          <p:cNvGrpSpPr/>
          <p:nvPr/>
        </p:nvGrpSpPr>
        <p:grpSpPr>
          <a:xfrm>
            <a:off x="256199" y="289694"/>
            <a:ext cx="4421309" cy="584775"/>
            <a:chOff x="256199" y="316071"/>
            <a:chExt cx="4421309" cy="584775"/>
          </a:xfrm>
        </p:grpSpPr>
        <p:sp>
          <p:nvSpPr>
            <p:cNvPr id="44" name="TextBox 43"/>
            <p:cNvSpPr txBox="1"/>
            <p:nvPr/>
          </p:nvSpPr>
          <p:spPr>
            <a:xfrm>
              <a:off x="256199" y="316071"/>
              <a:ext cx="6737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64818D"/>
                  </a:solidFill>
                  <a:latin typeface="a타이틀고딕4" pitchFamily="18" charset="-127"/>
                  <a:ea typeface="a타이틀고딕4" pitchFamily="18" charset="-127"/>
                </a:rPr>
                <a:t>04</a:t>
              </a:r>
              <a:endParaRPr lang="ko-KR" altLang="en-US" sz="3200" dirty="0">
                <a:solidFill>
                  <a:srgbClr val="64818D"/>
                </a:solidFill>
                <a:latin typeface="a타이틀고딕4" pitchFamily="18" charset="-127"/>
                <a:ea typeface="a타이틀고딕4" pitchFamily="18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29974" y="316071"/>
              <a:ext cx="37475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a타이틀고딕3" pitchFamily="18" charset="-127"/>
                  <a:ea typeface="a타이틀고딕3" pitchFamily="18" charset="-127"/>
                </a:rPr>
                <a:t>시스템 구성도</a:t>
              </a: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905851" y="423856"/>
              <a:ext cx="58526" cy="393827"/>
            </a:xfrm>
            <a:prstGeom prst="rect">
              <a:avLst/>
            </a:prstGeom>
            <a:solidFill>
              <a:srgbClr val="648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6B6F137-9B16-4EB5-89CA-E0C72A7F2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636" y="1213467"/>
            <a:ext cx="10034726" cy="564453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C65DC02-8DE8-4C3B-99A1-D52D761E13EC}"/>
              </a:ext>
            </a:extLst>
          </p:cNvPr>
          <p:cNvSpPr txBox="1"/>
          <p:nvPr/>
        </p:nvSpPr>
        <p:spPr>
          <a:xfrm>
            <a:off x="2050742" y="4035733"/>
            <a:ext cx="2405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사용자 얼굴 및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이목구비 인식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51ACBDC-64A3-4A3D-8FE1-40B8F7FC2833}"/>
              </a:ext>
            </a:extLst>
          </p:cNvPr>
          <p:cNvSpPr txBox="1"/>
          <p:nvPr/>
        </p:nvSpPr>
        <p:spPr>
          <a:xfrm>
            <a:off x="4893075" y="4035733"/>
            <a:ext cx="2405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가상 메이크업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4527F06-4190-435C-B1F1-5C1DA488C749}"/>
              </a:ext>
            </a:extLst>
          </p:cNvPr>
          <p:cNvSpPr txBox="1"/>
          <p:nvPr/>
        </p:nvSpPr>
        <p:spPr>
          <a:xfrm>
            <a:off x="7722833" y="4035733"/>
            <a:ext cx="2405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퍼스널 컬러 진단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F87B015F-F567-4DDE-81AB-34E6294CA04A}"/>
              </a:ext>
            </a:extLst>
          </p:cNvPr>
          <p:cNvSpPr/>
          <p:nvPr/>
        </p:nvSpPr>
        <p:spPr>
          <a:xfrm>
            <a:off x="5149049" y="1802167"/>
            <a:ext cx="2149874" cy="372862"/>
          </a:xfrm>
          <a:prstGeom prst="rightArrow">
            <a:avLst/>
          </a:prstGeom>
          <a:solidFill>
            <a:srgbClr val="97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974D1C00-5C2A-4467-8E28-469287DAE966}"/>
              </a:ext>
            </a:extLst>
          </p:cNvPr>
          <p:cNvSpPr/>
          <p:nvPr/>
        </p:nvSpPr>
        <p:spPr>
          <a:xfrm flipH="1">
            <a:off x="5149049" y="2788900"/>
            <a:ext cx="2149874" cy="372862"/>
          </a:xfrm>
          <a:prstGeom prst="rightArrow">
            <a:avLst/>
          </a:prstGeom>
          <a:solidFill>
            <a:srgbClr val="97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CED741A-8B07-4787-BBF0-10C42E6080AB}"/>
              </a:ext>
            </a:extLst>
          </p:cNvPr>
          <p:cNvSpPr txBox="1"/>
          <p:nvPr/>
        </p:nvSpPr>
        <p:spPr>
          <a:xfrm>
            <a:off x="4750405" y="1521243"/>
            <a:ext cx="2691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1" pitchFamily="18" charset="-127"/>
                <a:ea typeface="a타이틀고딕1" pitchFamily="18" charset="-127"/>
              </a:rPr>
              <a:t>데이터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1" pitchFamily="18" charset="-127"/>
                <a:ea typeface="a타이틀고딕1" pitchFamily="18" charset="-127"/>
              </a:rPr>
              <a:t>입력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0C0A6F8-5B90-4454-823E-D0B2DA54CB61}"/>
              </a:ext>
            </a:extLst>
          </p:cNvPr>
          <p:cNvSpPr txBox="1"/>
          <p:nvPr/>
        </p:nvSpPr>
        <p:spPr>
          <a:xfrm>
            <a:off x="4750405" y="2483713"/>
            <a:ext cx="2691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1" pitchFamily="18" charset="-127"/>
                <a:ea typeface="a타이틀고딕1" pitchFamily="18" charset="-127"/>
              </a:rPr>
              <a:t>결과 제공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57A0D45-471F-497D-B3E1-7C4A4C18E7B9}"/>
              </a:ext>
            </a:extLst>
          </p:cNvPr>
          <p:cNvSpPr/>
          <p:nvPr/>
        </p:nvSpPr>
        <p:spPr>
          <a:xfrm rot="16200000">
            <a:off x="7972148" y="3265419"/>
            <a:ext cx="443884" cy="809179"/>
          </a:xfrm>
          <a:prstGeom prst="rightArrow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457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1333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722147"/>
              </p:ext>
            </p:extLst>
          </p:nvPr>
        </p:nvGraphicFramePr>
        <p:xfrm>
          <a:off x="2569496" y="1865415"/>
          <a:ext cx="7053006" cy="430453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51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1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1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개발언어</a:t>
                      </a:r>
                      <a:endParaRPr lang="ko-KR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3" pitchFamily="18" charset="-127"/>
                        <a:ea typeface="a타이틀고딕3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3" pitchFamily="18" charset="-127"/>
                          <a:ea typeface="a타이틀고딕3" pitchFamily="18" charset="-127"/>
                        </a:rPr>
                        <a:t>IDE</a:t>
                      </a:r>
                      <a:endParaRPr lang="ko-KR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3" pitchFamily="18" charset="-127"/>
                        <a:ea typeface="a타이틀고딕3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주요 라이브러리</a:t>
                      </a:r>
                      <a:endParaRPr lang="ko-KR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3" pitchFamily="18" charset="-127"/>
                        <a:ea typeface="a타이틀고딕3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 Python</a:t>
                      </a:r>
                    </a:p>
                    <a:p>
                      <a:pPr algn="l" latinLnBrk="1">
                        <a:lnSpc>
                          <a:spcPct val="2000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 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 PyCharm</a:t>
                      </a:r>
                    </a:p>
                    <a:p>
                      <a:pPr algn="l" latinLnBrk="1">
                        <a:lnSpc>
                          <a:spcPct val="2000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 Android Studio</a:t>
                      </a:r>
                    </a:p>
                    <a:p>
                      <a:pPr algn="l" latinLnBrk="1">
                        <a:lnSpc>
                          <a:spcPct val="2000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 </a:t>
                      </a:r>
                      <a:r>
                        <a:rPr lang="en-US" altLang="ko-KR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Jupyter</a:t>
                      </a:r>
                      <a:r>
                        <a:rPr lang="en-US" altLang="ko-K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 Notebook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 OpenCV</a:t>
                      </a:r>
                    </a:p>
                    <a:p>
                      <a:pPr algn="l" latinLnBrk="1">
                        <a:lnSpc>
                          <a:spcPct val="2000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 </a:t>
                      </a:r>
                      <a:r>
                        <a:rPr lang="en-US" altLang="ko-KR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Dlib</a:t>
                      </a:r>
                      <a:endParaRPr lang="en-US" altLang="ko-KR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  <a:p>
                      <a:pPr algn="l" latinLnBrk="1">
                        <a:lnSpc>
                          <a:spcPct val="2000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 NumPy</a:t>
                      </a:r>
                    </a:p>
                    <a:p>
                      <a:pPr algn="l" latinLnBrk="1">
                        <a:lnSpc>
                          <a:spcPct val="2000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 SciPy</a:t>
                      </a:r>
                    </a:p>
                    <a:p>
                      <a:pPr algn="l" latinLnBrk="1">
                        <a:lnSpc>
                          <a:spcPct val="2000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 Scikit-image</a:t>
                      </a:r>
                    </a:p>
                    <a:p>
                      <a:pPr algn="l" latinLnBrk="1">
                        <a:lnSpc>
                          <a:spcPct val="2000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 </a:t>
                      </a:r>
                      <a:r>
                        <a:rPr lang="en-US" altLang="ko-KR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Tensorflow</a:t>
                      </a:r>
                      <a:endParaRPr lang="en-US" altLang="ko-KR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  <a:p>
                      <a:pPr algn="l" latinLnBrk="1">
                        <a:lnSpc>
                          <a:spcPct val="2000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 Scikit-learn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" name="그룹 56"/>
          <p:cNvGrpSpPr/>
          <p:nvPr/>
        </p:nvGrpSpPr>
        <p:grpSpPr>
          <a:xfrm>
            <a:off x="256199" y="289694"/>
            <a:ext cx="8224413" cy="584775"/>
            <a:chOff x="256199" y="316071"/>
            <a:chExt cx="8224413" cy="584775"/>
          </a:xfrm>
        </p:grpSpPr>
        <p:sp>
          <p:nvSpPr>
            <p:cNvPr id="6" name="TextBox 5"/>
            <p:cNvSpPr txBox="1"/>
            <p:nvPr/>
          </p:nvSpPr>
          <p:spPr>
            <a:xfrm>
              <a:off x="256199" y="316071"/>
              <a:ext cx="6737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64818D"/>
                  </a:solidFill>
                  <a:latin typeface="a타이틀고딕4" pitchFamily="18" charset="-127"/>
                  <a:ea typeface="a타이틀고딕4" pitchFamily="18" charset="-127"/>
                </a:rPr>
                <a:t>05</a:t>
              </a:r>
              <a:endParaRPr lang="ko-KR" altLang="en-US" sz="3200" dirty="0">
                <a:solidFill>
                  <a:srgbClr val="64818D"/>
                </a:solidFill>
                <a:latin typeface="a타이틀고딕4" pitchFamily="18" charset="-127"/>
                <a:ea typeface="a타이틀고딕4" pitchFamily="18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29974" y="316071"/>
              <a:ext cx="75506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a타이틀고딕3" pitchFamily="18" charset="-127"/>
                  <a:ea typeface="a타이틀고딕3" pitchFamily="18" charset="-127"/>
                </a:rPr>
                <a:t>개발 환경 및 개발 방법</a:t>
              </a: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05851" y="423856"/>
              <a:ext cx="58526" cy="393827"/>
            </a:xfrm>
            <a:prstGeom prst="rect">
              <a:avLst/>
            </a:prstGeom>
            <a:solidFill>
              <a:srgbClr val="648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3931457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1333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403411" y="2163062"/>
            <a:ext cx="11474823" cy="540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itchFamily="18" charset="-127"/>
                <a:ea typeface="a타이틀고딕3" pitchFamily="18" charset="-127"/>
              </a:rPr>
              <a:t> OpenCV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itchFamily="18" charset="-127"/>
                <a:ea typeface="a타이틀고딕3" pitchFamily="18" charset="-127"/>
              </a:rPr>
              <a:t>와 </a:t>
            </a:r>
            <a:r>
              <a:rPr lang="en-US" altLang="ko-KR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itchFamily="18" charset="-127"/>
                <a:ea typeface="a타이틀고딕3" pitchFamily="18" charset="-127"/>
              </a:rPr>
              <a:t>Dlib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itchFamily="18" charset="-127"/>
                <a:ea typeface="a타이틀고딕3" pitchFamily="18" charset="-127"/>
              </a:rPr>
              <a:t>을 활용해 사용자의 얼굴을 인식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itchFamily="18" charset="-127"/>
                <a:ea typeface="a타이틀고딕3" pitchFamily="18" charset="-127"/>
              </a:rPr>
              <a:t>, 68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itchFamily="18" charset="-127"/>
                <a:ea typeface="a타이틀고딕3" pitchFamily="18" charset="-127"/>
              </a:rPr>
              <a:t>개의 특징점으로 이목구비를 잡는다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itchFamily="18" charset="-127"/>
                <a:ea typeface="a타이틀고딕3" pitchFamily="18" charset="-127"/>
              </a:rPr>
              <a:t>.</a:t>
            </a:r>
          </a:p>
        </p:txBody>
      </p:sp>
      <p:grpSp>
        <p:nvGrpSpPr>
          <p:cNvPr id="12" name="그룹 56"/>
          <p:cNvGrpSpPr/>
          <p:nvPr/>
        </p:nvGrpSpPr>
        <p:grpSpPr>
          <a:xfrm>
            <a:off x="256199" y="289694"/>
            <a:ext cx="8224413" cy="584775"/>
            <a:chOff x="256199" y="316071"/>
            <a:chExt cx="8224413" cy="584775"/>
          </a:xfrm>
        </p:grpSpPr>
        <p:sp>
          <p:nvSpPr>
            <p:cNvPr id="13" name="TextBox 12"/>
            <p:cNvSpPr txBox="1"/>
            <p:nvPr/>
          </p:nvSpPr>
          <p:spPr>
            <a:xfrm>
              <a:off x="256199" y="316071"/>
              <a:ext cx="6737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64818D"/>
                  </a:solidFill>
                  <a:latin typeface="a타이틀고딕4" pitchFamily="18" charset="-127"/>
                  <a:ea typeface="a타이틀고딕4" pitchFamily="18" charset="-127"/>
                </a:rPr>
                <a:t>05</a:t>
              </a:r>
              <a:endParaRPr lang="ko-KR" altLang="en-US" sz="3200" dirty="0">
                <a:solidFill>
                  <a:srgbClr val="64818D"/>
                </a:solidFill>
                <a:latin typeface="a타이틀고딕4" pitchFamily="18" charset="-127"/>
                <a:ea typeface="a타이틀고딕4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9974" y="316071"/>
              <a:ext cx="75506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a타이틀고딕3" pitchFamily="18" charset="-127"/>
                  <a:ea typeface="a타이틀고딕3" pitchFamily="18" charset="-127"/>
                </a:rPr>
                <a:t>개발 환경 및 개발 방법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905851" y="423856"/>
              <a:ext cx="58526" cy="393827"/>
            </a:xfrm>
            <a:prstGeom prst="rect">
              <a:avLst/>
            </a:prstGeom>
            <a:solidFill>
              <a:srgbClr val="648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FC039E1-01D4-4E16-9A27-30FCA1D03C9E}"/>
              </a:ext>
            </a:extLst>
          </p:cNvPr>
          <p:cNvSpPr txBox="1"/>
          <p:nvPr/>
        </p:nvSpPr>
        <p:spPr>
          <a:xfrm>
            <a:off x="1034687" y="1470565"/>
            <a:ext cx="104304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64818D"/>
                </a:solidFill>
                <a:latin typeface="a타이틀고딕3" pitchFamily="18" charset="-127"/>
                <a:ea typeface="a타이틀고딕3" pitchFamily="18" charset="-127"/>
              </a:rPr>
              <a:t>사용자 얼굴 및 이목구비 인식</a:t>
            </a:r>
          </a:p>
          <a:p>
            <a:endParaRPr lang="ko-KR" altLang="en-US" sz="2800" dirty="0">
              <a:solidFill>
                <a:srgbClr val="64818D"/>
              </a:solidFill>
              <a:latin typeface="a타이틀고딕3" pitchFamily="18" charset="-127"/>
              <a:ea typeface="a타이틀고딕3" pitchFamily="18" charset="-127"/>
            </a:endParaRPr>
          </a:p>
          <a:p>
            <a:endParaRPr lang="ko-KR" altLang="en-US" sz="2800" dirty="0">
              <a:solidFill>
                <a:srgbClr val="64818D"/>
              </a:solidFill>
              <a:latin typeface="a타이틀고딕3" pitchFamily="18" charset="-127"/>
              <a:ea typeface="a타이틀고딕3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A95913-4C81-4E92-8974-0464C1E28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567" y="3112787"/>
            <a:ext cx="3839894" cy="30527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7F3BCED-A046-4896-AA1A-22E8ADC32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616" y="2855560"/>
            <a:ext cx="4269992" cy="345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57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1333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56"/>
          <p:cNvGrpSpPr/>
          <p:nvPr/>
        </p:nvGrpSpPr>
        <p:grpSpPr>
          <a:xfrm>
            <a:off x="256199" y="289694"/>
            <a:ext cx="8224413" cy="584775"/>
            <a:chOff x="256199" y="316071"/>
            <a:chExt cx="8224413" cy="584775"/>
          </a:xfrm>
        </p:grpSpPr>
        <p:sp>
          <p:nvSpPr>
            <p:cNvPr id="13" name="TextBox 12"/>
            <p:cNvSpPr txBox="1"/>
            <p:nvPr/>
          </p:nvSpPr>
          <p:spPr>
            <a:xfrm>
              <a:off x="256199" y="316071"/>
              <a:ext cx="6737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64818D"/>
                  </a:solidFill>
                  <a:latin typeface="a타이틀고딕4" pitchFamily="18" charset="-127"/>
                  <a:ea typeface="a타이틀고딕4" pitchFamily="18" charset="-127"/>
                </a:rPr>
                <a:t>05</a:t>
              </a:r>
              <a:endParaRPr lang="ko-KR" altLang="en-US" sz="3200" dirty="0">
                <a:solidFill>
                  <a:srgbClr val="64818D"/>
                </a:solidFill>
                <a:latin typeface="a타이틀고딕4" pitchFamily="18" charset="-127"/>
                <a:ea typeface="a타이틀고딕4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9974" y="316071"/>
              <a:ext cx="75506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a타이틀고딕3" pitchFamily="18" charset="-127"/>
                  <a:ea typeface="a타이틀고딕3" pitchFamily="18" charset="-127"/>
                </a:rPr>
                <a:t>개발 환경 및 개발 방법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905851" y="423856"/>
              <a:ext cx="58526" cy="393827"/>
            </a:xfrm>
            <a:prstGeom prst="rect">
              <a:avLst/>
            </a:prstGeom>
            <a:solidFill>
              <a:srgbClr val="648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A889095-27D5-4D6C-8463-7CFECF9CC6C9}"/>
              </a:ext>
            </a:extLst>
          </p:cNvPr>
          <p:cNvSpPr txBox="1"/>
          <p:nvPr/>
        </p:nvSpPr>
        <p:spPr>
          <a:xfrm>
            <a:off x="403411" y="2163062"/>
            <a:ext cx="11474823" cy="1048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itchFamily="18" charset="-127"/>
                <a:ea typeface="a타이틀고딕3" pitchFamily="18" charset="-127"/>
              </a:rPr>
              <a:t> 68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itchFamily="18" charset="-127"/>
                <a:ea typeface="a타이틀고딕3" pitchFamily="18" charset="-127"/>
              </a:rPr>
              <a:t>개의 특징점과 </a:t>
            </a:r>
            <a:r>
              <a:rPr lang="en-US" altLang="ko-KR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itchFamily="18" charset="-127"/>
                <a:ea typeface="a타이틀고딕3" pitchFamily="18" charset="-127"/>
              </a:rPr>
              <a:t>Scipy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itchFamily="18" charset="-127"/>
                <a:ea typeface="a타이틀고딕3" pitchFamily="18" charset="-127"/>
              </a:rPr>
              <a:t>를 이용하여 메이크업 영역을 설정한다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itchFamily="18" charset="-127"/>
                <a:ea typeface="a타이틀고딕3" pitchFamily="18" charset="-127"/>
              </a:rPr>
              <a:t>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itchFamily="18" charset="-127"/>
                <a:ea typeface="a타이틀고딕3" pitchFamily="18" charset="-127"/>
              </a:rPr>
              <a:t> ski-image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itchFamily="18" charset="-127"/>
                <a:ea typeface="a타이틀고딕3" pitchFamily="18" charset="-127"/>
              </a:rPr>
              <a:t>를 이용해 색깔을 입힌다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itchFamily="18" charset="-127"/>
                <a:ea typeface="a타이틀고딕3" pitchFamily="18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D5162A-4963-4859-8FDF-8B916914E986}"/>
              </a:ext>
            </a:extLst>
          </p:cNvPr>
          <p:cNvSpPr txBox="1"/>
          <p:nvPr/>
        </p:nvSpPr>
        <p:spPr>
          <a:xfrm>
            <a:off x="1034687" y="1470565"/>
            <a:ext cx="104304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64818D"/>
                </a:solidFill>
                <a:latin typeface="a타이틀고딕3" pitchFamily="18" charset="-127"/>
                <a:ea typeface="a타이틀고딕3" pitchFamily="18" charset="-127"/>
              </a:rPr>
              <a:t>가상 메이크업 </a:t>
            </a:r>
            <a:r>
              <a:rPr lang="en-US" altLang="ko-KR" sz="2800" dirty="0">
                <a:solidFill>
                  <a:srgbClr val="64818D"/>
                </a:solidFill>
                <a:latin typeface="a타이틀고딕3" pitchFamily="18" charset="-127"/>
                <a:ea typeface="a타이틀고딕3" pitchFamily="18" charset="-127"/>
              </a:rPr>
              <a:t>– </a:t>
            </a:r>
            <a:r>
              <a:rPr lang="ko-KR" altLang="en-US" sz="2800" dirty="0">
                <a:solidFill>
                  <a:srgbClr val="64818D"/>
                </a:solidFill>
                <a:latin typeface="a타이틀고딕3" pitchFamily="18" charset="-127"/>
                <a:ea typeface="a타이틀고딕3" pitchFamily="18" charset="-127"/>
              </a:rPr>
              <a:t>커스텀 제품</a:t>
            </a:r>
          </a:p>
          <a:p>
            <a:endParaRPr lang="ko-KR" altLang="en-US" sz="2800" dirty="0">
              <a:solidFill>
                <a:srgbClr val="64818D"/>
              </a:solidFill>
              <a:latin typeface="a타이틀고딕3" pitchFamily="18" charset="-127"/>
              <a:ea typeface="a타이틀고딕3" pitchFamily="18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98D4C14-E10D-4AE2-95E1-27520AA24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470" y="3465560"/>
            <a:ext cx="2327060" cy="310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8506DD-9502-4599-B3D2-5A603A97D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356" y="3465560"/>
            <a:ext cx="2327060" cy="310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EE6091D-7FE8-442E-9BF5-6613BB3FE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584" y="3465560"/>
            <a:ext cx="2327060" cy="310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457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1333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56"/>
          <p:cNvGrpSpPr/>
          <p:nvPr/>
        </p:nvGrpSpPr>
        <p:grpSpPr>
          <a:xfrm>
            <a:off x="256199" y="289694"/>
            <a:ext cx="8224413" cy="584775"/>
            <a:chOff x="256199" y="316071"/>
            <a:chExt cx="8224413" cy="584775"/>
          </a:xfrm>
        </p:grpSpPr>
        <p:sp>
          <p:nvSpPr>
            <p:cNvPr id="13" name="TextBox 12"/>
            <p:cNvSpPr txBox="1"/>
            <p:nvPr/>
          </p:nvSpPr>
          <p:spPr>
            <a:xfrm>
              <a:off x="256199" y="316071"/>
              <a:ext cx="6737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64818D"/>
                  </a:solidFill>
                  <a:latin typeface="a타이틀고딕4" pitchFamily="18" charset="-127"/>
                  <a:ea typeface="a타이틀고딕4" pitchFamily="18" charset="-127"/>
                </a:rPr>
                <a:t>05</a:t>
              </a:r>
              <a:endParaRPr lang="ko-KR" altLang="en-US" sz="3200" dirty="0">
                <a:solidFill>
                  <a:srgbClr val="64818D"/>
                </a:solidFill>
                <a:latin typeface="a타이틀고딕4" pitchFamily="18" charset="-127"/>
                <a:ea typeface="a타이틀고딕4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9974" y="316071"/>
              <a:ext cx="75506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a타이틀고딕3" pitchFamily="18" charset="-127"/>
                  <a:ea typeface="a타이틀고딕3" pitchFamily="18" charset="-127"/>
                </a:rPr>
                <a:t>개발 환경 및 개발 방법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905851" y="423856"/>
              <a:ext cx="58526" cy="393827"/>
            </a:xfrm>
            <a:prstGeom prst="rect">
              <a:avLst/>
            </a:prstGeom>
            <a:solidFill>
              <a:srgbClr val="648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A889095-27D5-4D6C-8463-7CFECF9CC6C9}"/>
              </a:ext>
            </a:extLst>
          </p:cNvPr>
          <p:cNvSpPr txBox="1"/>
          <p:nvPr/>
        </p:nvSpPr>
        <p:spPr>
          <a:xfrm>
            <a:off x="403411" y="2163062"/>
            <a:ext cx="11474823" cy="540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itchFamily="18" charset="-127"/>
                <a:ea typeface="a타이틀고딕3" pitchFamily="18" charset="-127"/>
              </a:rPr>
              <a:t> GAN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itchFamily="18" charset="-127"/>
                <a:ea typeface="a타이틀고딕3" pitchFamily="18" charset="-127"/>
              </a:rPr>
              <a:t>을 이용해 화보 메이크업을 사용자에게 합성한 듯한 이미지를 제공한다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itchFamily="18" charset="-127"/>
                <a:ea typeface="a타이틀고딕3" pitchFamily="18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D5162A-4963-4859-8FDF-8B916914E986}"/>
              </a:ext>
            </a:extLst>
          </p:cNvPr>
          <p:cNvSpPr txBox="1"/>
          <p:nvPr/>
        </p:nvSpPr>
        <p:spPr>
          <a:xfrm>
            <a:off x="1034687" y="1470565"/>
            <a:ext cx="104304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64818D"/>
                </a:solidFill>
                <a:latin typeface="a타이틀고딕3" pitchFamily="18" charset="-127"/>
                <a:ea typeface="a타이틀고딕3" pitchFamily="18" charset="-127"/>
              </a:rPr>
              <a:t>가상 메이크업 </a:t>
            </a:r>
            <a:r>
              <a:rPr lang="en-US" altLang="ko-KR" sz="2800" dirty="0">
                <a:solidFill>
                  <a:srgbClr val="64818D"/>
                </a:solidFill>
                <a:latin typeface="a타이틀고딕3" pitchFamily="18" charset="-127"/>
                <a:ea typeface="a타이틀고딕3" pitchFamily="18" charset="-127"/>
              </a:rPr>
              <a:t>– </a:t>
            </a:r>
            <a:r>
              <a:rPr lang="ko-KR" altLang="en-US" sz="2800" dirty="0" err="1">
                <a:solidFill>
                  <a:srgbClr val="64818D"/>
                </a:solidFill>
                <a:latin typeface="a타이틀고딕3" pitchFamily="18" charset="-127"/>
                <a:ea typeface="a타이틀고딕3" pitchFamily="18" charset="-127"/>
              </a:rPr>
              <a:t>코스메틱</a:t>
            </a:r>
            <a:r>
              <a:rPr lang="ko-KR" altLang="en-US" sz="2800" dirty="0">
                <a:solidFill>
                  <a:srgbClr val="64818D"/>
                </a:solidFill>
                <a:latin typeface="a타이틀고딕3" pitchFamily="18" charset="-127"/>
                <a:ea typeface="a타이틀고딕3" pitchFamily="18" charset="-127"/>
              </a:rPr>
              <a:t> 화보 이용</a:t>
            </a:r>
          </a:p>
          <a:p>
            <a:endParaRPr lang="ko-KR" altLang="en-US" sz="2800" dirty="0">
              <a:solidFill>
                <a:srgbClr val="64818D"/>
              </a:solidFill>
              <a:latin typeface="a타이틀고딕3" pitchFamily="18" charset="-127"/>
              <a:ea typeface="a타이틀고딕3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7C2F341-B298-4216-9FE0-E0887FEB6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429000"/>
            <a:ext cx="121920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228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1C5EC3-1A82-4D4B-8FD0-F0B7648B4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87" y="4011889"/>
            <a:ext cx="5042333" cy="19449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1999" cy="121333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56"/>
          <p:cNvGrpSpPr/>
          <p:nvPr/>
        </p:nvGrpSpPr>
        <p:grpSpPr>
          <a:xfrm>
            <a:off x="256199" y="289694"/>
            <a:ext cx="8224413" cy="584775"/>
            <a:chOff x="256199" y="316071"/>
            <a:chExt cx="8224413" cy="584775"/>
          </a:xfrm>
        </p:grpSpPr>
        <p:sp>
          <p:nvSpPr>
            <p:cNvPr id="13" name="TextBox 12"/>
            <p:cNvSpPr txBox="1"/>
            <p:nvPr/>
          </p:nvSpPr>
          <p:spPr>
            <a:xfrm>
              <a:off x="256199" y="316071"/>
              <a:ext cx="6737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64818D"/>
                  </a:solidFill>
                  <a:latin typeface="a타이틀고딕4" pitchFamily="18" charset="-127"/>
                  <a:ea typeface="a타이틀고딕4" pitchFamily="18" charset="-127"/>
                </a:rPr>
                <a:t>05</a:t>
              </a:r>
              <a:endParaRPr lang="ko-KR" altLang="en-US" sz="3200" dirty="0">
                <a:solidFill>
                  <a:srgbClr val="64818D"/>
                </a:solidFill>
                <a:latin typeface="a타이틀고딕4" pitchFamily="18" charset="-127"/>
                <a:ea typeface="a타이틀고딕4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9974" y="316071"/>
              <a:ext cx="75506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a타이틀고딕3" pitchFamily="18" charset="-127"/>
                  <a:ea typeface="a타이틀고딕3" pitchFamily="18" charset="-127"/>
                </a:rPr>
                <a:t>개발 환경 및 개발 방법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905851" y="423856"/>
              <a:ext cx="58526" cy="393827"/>
            </a:xfrm>
            <a:prstGeom prst="rect">
              <a:avLst/>
            </a:prstGeom>
            <a:solidFill>
              <a:srgbClr val="648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A889095-27D5-4D6C-8463-7CFECF9CC6C9}"/>
              </a:ext>
            </a:extLst>
          </p:cNvPr>
          <p:cNvSpPr txBox="1"/>
          <p:nvPr/>
        </p:nvSpPr>
        <p:spPr>
          <a:xfrm>
            <a:off x="403411" y="2163062"/>
            <a:ext cx="11474823" cy="1048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itchFamily="18" charset="-127"/>
                <a:ea typeface="a타이틀고딕3" pitchFamily="18" charset="-127"/>
              </a:rPr>
              <a:t> 퍼스널 컬러가 알려진 인물의 이미지 데이터를 구해 </a:t>
            </a:r>
            <a:r>
              <a:rPr lang="ko-KR" alt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itchFamily="18" charset="-127"/>
                <a:ea typeface="a타이틀고딕3" pitchFamily="18" charset="-127"/>
              </a:rPr>
              <a:t>라벨링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itchFamily="18" charset="-127"/>
              <a:ea typeface="a타이틀고딕3" pitchFamily="18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itchFamily="18" charset="-127"/>
                <a:ea typeface="a타이틀고딕3" pitchFamily="18" charset="-127"/>
              </a:rPr>
              <a:t> 머리카락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itchFamily="18" charset="-127"/>
                <a:ea typeface="a타이틀고딕3" pitchFamily="18" charset="-127"/>
              </a:rPr>
              <a:t>, 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itchFamily="18" charset="-127"/>
                <a:ea typeface="a타이틀고딕3" pitchFamily="18" charset="-127"/>
              </a:rPr>
              <a:t>눈동자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itchFamily="18" charset="-127"/>
                <a:ea typeface="a타이틀고딕3" pitchFamily="18" charset="-127"/>
              </a:rPr>
              <a:t>, 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itchFamily="18" charset="-127"/>
                <a:ea typeface="a타이틀고딕3" pitchFamily="18" charset="-127"/>
              </a:rPr>
              <a:t>뺨의 대표 색상 추출해 해당 퍼스널 컬러의 </a:t>
            </a:r>
            <a:r>
              <a:rPr lang="ko-KR" alt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itchFamily="18" charset="-127"/>
                <a:ea typeface="a타이틀고딕3" pitchFamily="18" charset="-127"/>
              </a:rPr>
              <a:t>기준값을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itchFamily="18" charset="-127"/>
                <a:ea typeface="a타이틀고딕3" pitchFamily="18" charset="-127"/>
              </a:rPr>
              <a:t> 구한다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itchFamily="18" charset="-127"/>
                <a:ea typeface="a타이틀고딕3" pitchFamily="18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D5162A-4963-4859-8FDF-8B916914E986}"/>
              </a:ext>
            </a:extLst>
          </p:cNvPr>
          <p:cNvSpPr txBox="1"/>
          <p:nvPr/>
        </p:nvSpPr>
        <p:spPr>
          <a:xfrm>
            <a:off x="1034687" y="1470565"/>
            <a:ext cx="10430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64818D"/>
                </a:solidFill>
                <a:latin typeface="a타이틀고딕3" pitchFamily="18" charset="-127"/>
                <a:ea typeface="a타이틀고딕3" pitchFamily="18" charset="-127"/>
              </a:rPr>
              <a:t>퍼스널 컬러 진단 서비스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B069D60-E1A1-4E73-A5D0-E75B8252F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952134"/>
            <a:ext cx="2583932" cy="206441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6B4CB0B-C75B-447D-804F-A554C157B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3214" y="3931626"/>
            <a:ext cx="2579375" cy="210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17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12191999" cy="121333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553942"/>
              </p:ext>
            </p:extLst>
          </p:nvPr>
        </p:nvGraphicFramePr>
        <p:xfrm>
          <a:off x="1126392" y="2024718"/>
          <a:ext cx="9916749" cy="383179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5904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31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63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7135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3" pitchFamily="18" charset="-127"/>
                          <a:ea typeface="a타이틀고딕3" pitchFamily="18" charset="-127"/>
                        </a:rPr>
                        <a:t>이한슬</a:t>
                      </a:r>
                      <a:endParaRPr lang="ko-KR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3" pitchFamily="18" charset="-127"/>
                        <a:ea typeface="a타이틀고딕3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3" pitchFamily="18" charset="-127"/>
                          <a:ea typeface="a타이틀고딕3" pitchFamily="18" charset="-127"/>
                        </a:rPr>
                        <a:t>임대일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27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자료 수집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buFont typeface="Arial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 얼굴 및 이목구비 인식</a:t>
                      </a:r>
                      <a:endParaRPr lang="en-US" altLang="ko-KR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  <a:p>
                      <a:pPr algn="l" latinLnBrk="1">
                        <a:buFont typeface="Arial" pitchFamily="34" charset="0"/>
                        <a:buChar char="•"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비디오 처리</a:t>
                      </a:r>
                      <a:endParaRPr lang="en-US" altLang="ko-KR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  <a:p>
                      <a:pPr algn="l" latinLnBrk="1">
                        <a:buFont typeface="Arial" pitchFamily="34" charset="0"/>
                        <a:buChar char="•"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 </a:t>
                      </a:r>
                      <a:r>
                        <a:rPr lang="ko-KR" altLang="en-US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보간법</a:t>
                      </a:r>
                      <a:endParaRPr lang="en-US" altLang="ko-KR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  <a:p>
                      <a:pPr algn="l" latinLnBrk="1">
                        <a:buFont typeface="Arial" pitchFamily="34" charset="0"/>
                        <a:buChar char="•"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퍼스널 컬러 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data </a:t>
                      </a: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수집 및 </a:t>
                      </a:r>
                      <a:r>
                        <a:rPr lang="ko-KR" altLang="en-US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라벨링</a:t>
                      </a:r>
                      <a:endParaRPr lang="en-US" altLang="ko-KR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buFont typeface="Arial" pitchFamily="34" charset="0"/>
                        <a:buChar char="•"/>
                      </a:pPr>
                      <a:r>
                        <a:rPr lang="en-US" altLang="ko-KR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퍼스널 컬러</a:t>
                      </a:r>
                      <a:endParaRPr lang="en-US" altLang="ko-KR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  <a:p>
                      <a:pPr algn="l" latinLnBrk="1">
                        <a:buFont typeface="Arial" pitchFamily="34" charset="0"/>
                        <a:buChar char="•"/>
                      </a:pPr>
                      <a:r>
                        <a:rPr lang="en-US" altLang="ko-KR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영상 분할</a:t>
                      </a:r>
                      <a:endParaRPr lang="en-US" altLang="ko-KR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  <a:p>
                      <a:pPr algn="l" latinLnBrk="1">
                        <a:buFont typeface="Arial" pitchFamily="34" charset="0"/>
                        <a:buChar char="•"/>
                      </a:pPr>
                      <a:r>
                        <a:rPr lang="en-US" altLang="ko-KR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퍼스널 컬러 </a:t>
                      </a:r>
                      <a:r>
                        <a:rPr lang="en-US" altLang="ko-KR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data </a:t>
                      </a:r>
                      <a:r>
                        <a:rPr lang="ko-KR" altLang="en-US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수집 및 </a:t>
                      </a:r>
                      <a:r>
                        <a:rPr lang="ko-KR" altLang="en-US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라벨링</a:t>
                      </a:r>
                      <a:endParaRPr lang="en-US" altLang="ko-KR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1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가상 메이크업</a:t>
                      </a:r>
                      <a:endParaRPr lang="en-US" altLang="ko-KR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buFont typeface="Arial" pitchFamily="34" charset="0"/>
                        <a:buNone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퍼스널 컬러 진단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1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buFont typeface="Arial" pitchFamily="34" charset="0"/>
                        <a:buChar char="•"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사용자 얼굴 및 이목구비 인식</a:t>
                      </a:r>
                      <a:endParaRPr lang="en-US" altLang="ko-KR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  <a:p>
                      <a:pPr algn="l" latinLnBrk="1">
                        <a:buFont typeface="Arial" pitchFamily="34" charset="0"/>
                        <a:buChar char="•"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가상 메이크업 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– </a:t>
                      </a: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커스텀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, </a:t>
                      </a:r>
                      <a:r>
                        <a:rPr lang="ko-KR" altLang="en-US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코스메틱</a:t>
                      </a: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 화보</a:t>
                      </a:r>
                      <a:endParaRPr lang="en-US" altLang="ko-KR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  <a:p>
                      <a:pPr algn="l" latinLnBrk="1">
                        <a:buFont typeface="Arial" pitchFamily="34" charset="0"/>
                        <a:buChar char="•"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모바일 앱 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UI</a:t>
                      </a:r>
                      <a:endParaRPr lang="en-US" altLang="ko-KR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buFont typeface="Arial" pitchFamily="34" charset="0"/>
                        <a:buChar char="•"/>
                      </a:pP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 퍼스널 컬러 진단 서비스</a:t>
                      </a:r>
                      <a:endParaRPr lang="en-US" altLang="ko-KR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가상 메이크업 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– </a:t>
                      </a:r>
                      <a:r>
                        <a:rPr lang="ko-KR" altLang="en-US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코스메틱</a:t>
                      </a: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 화보</a:t>
                      </a:r>
                      <a:endParaRPr lang="en-US" altLang="ko-KR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  <a:p>
                      <a:pPr algn="l" latinLnBrk="1">
                        <a:buFont typeface="Arial" pitchFamily="34" charset="0"/>
                        <a:buChar char="•"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서버</a:t>
                      </a:r>
                      <a:endParaRPr lang="en-US" altLang="ko-KR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1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테스트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 latinLnBrk="1">
                        <a:buFont typeface="Arial" pitchFamily="34" charset="0"/>
                        <a:buChar char="•"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프로토타입</a:t>
                      </a:r>
                      <a:endParaRPr lang="en-US" altLang="ko-KR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  <a:p>
                      <a:pPr algn="l" latinLnBrk="1">
                        <a:buFont typeface="Arial" pitchFamily="34" charset="0"/>
                        <a:buChar char="•"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웹 데모</a:t>
                      </a:r>
                      <a:endParaRPr lang="en-US" altLang="ko-KR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  <a:p>
                      <a:pPr algn="l" latinLnBrk="1">
                        <a:buFont typeface="Arial" pitchFamily="34" charset="0"/>
                        <a:buChar char="•"/>
                      </a:pP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모델 평가</a:t>
                      </a:r>
                      <a:endParaRPr lang="en-US" altLang="ko-KR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>
                        <a:buFont typeface="Arial" pitchFamily="34" charset="0"/>
                        <a:buChar char="•"/>
                      </a:pP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6" name="그룹 56"/>
          <p:cNvGrpSpPr/>
          <p:nvPr/>
        </p:nvGrpSpPr>
        <p:grpSpPr>
          <a:xfrm>
            <a:off x="256199" y="289694"/>
            <a:ext cx="4421309" cy="584775"/>
            <a:chOff x="256199" y="316071"/>
            <a:chExt cx="4421309" cy="584775"/>
          </a:xfrm>
        </p:grpSpPr>
        <p:sp>
          <p:nvSpPr>
            <p:cNvPr id="7" name="TextBox 6"/>
            <p:cNvSpPr txBox="1"/>
            <p:nvPr/>
          </p:nvSpPr>
          <p:spPr>
            <a:xfrm>
              <a:off x="256199" y="316071"/>
              <a:ext cx="6737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64818D"/>
                  </a:solidFill>
                  <a:latin typeface="a타이틀고딕4" pitchFamily="18" charset="-127"/>
                  <a:ea typeface="a타이틀고딕4" pitchFamily="18" charset="-127"/>
                </a:rPr>
                <a:t>06</a:t>
              </a:r>
              <a:endParaRPr lang="ko-KR" altLang="en-US" sz="3200" dirty="0">
                <a:solidFill>
                  <a:srgbClr val="64818D"/>
                </a:solidFill>
                <a:latin typeface="a타이틀고딕4" pitchFamily="18" charset="-127"/>
                <a:ea typeface="a타이틀고딕4" pitchFamily="18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29974" y="316071"/>
              <a:ext cx="37475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a타이틀고딕3" pitchFamily="18" charset="-127"/>
                  <a:ea typeface="a타이틀고딕3" pitchFamily="18" charset="-127"/>
                </a:rPr>
                <a:t>업무 분담</a:t>
              </a: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05851" y="423856"/>
              <a:ext cx="58526" cy="393827"/>
            </a:xfrm>
            <a:prstGeom prst="rect">
              <a:avLst/>
            </a:prstGeom>
            <a:solidFill>
              <a:srgbClr val="648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3931457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12191999" cy="121333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835490"/>
              </p:ext>
            </p:extLst>
          </p:nvPr>
        </p:nvGraphicFramePr>
        <p:xfrm>
          <a:off x="1317072" y="1751488"/>
          <a:ext cx="8772059" cy="3826413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973123">
                  <a:extLst>
                    <a:ext uri="{9D8B030D-6E8A-4147-A177-3AD203B41FA5}">
                      <a16:colId xmlns:a16="http://schemas.microsoft.com/office/drawing/2014/main" val="4153913280"/>
                    </a:ext>
                  </a:extLst>
                </a:gridCol>
                <a:gridCol w="2852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96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96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96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96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96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4963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4963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4963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51928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추진사항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추진사항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2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4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5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6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7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8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9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설계 및 사전 공부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설계 및 사전 공부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>
                    <a:solidFill>
                      <a:srgbClr val="64818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>
                    <a:solidFill>
                      <a:srgbClr val="64818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39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기능</a:t>
                      </a:r>
                      <a:endParaRPr lang="en-US" altLang="ko-KR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사용자 얼굴 및 이목구비 인식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>
                    <a:solidFill>
                      <a:srgbClr val="64818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>
                    <a:solidFill>
                      <a:srgbClr val="64818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39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퍼스널 컬러 진단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>
                    <a:solidFill>
                      <a:srgbClr val="64818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>
                    <a:solidFill>
                      <a:srgbClr val="64818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>
                    <a:solidFill>
                      <a:srgbClr val="64818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339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가상 메이크업 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– 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커스텀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>
                    <a:solidFill>
                      <a:srgbClr val="64818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>
                    <a:solidFill>
                      <a:srgbClr val="64818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>
                    <a:solidFill>
                      <a:srgbClr val="64818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339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가상 메이크업 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– </a:t>
                      </a:r>
                      <a:r>
                        <a:rPr lang="ko-KR" altLang="en-US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코스메틱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 화보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>
                    <a:solidFill>
                      <a:srgbClr val="64818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>
                    <a:solidFill>
                      <a:srgbClr val="64818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>
                    <a:solidFill>
                      <a:srgbClr val="64818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>
                    <a:solidFill>
                      <a:srgbClr val="64818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프로토타입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프로토타입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 데모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>
                    <a:solidFill>
                      <a:srgbClr val="64818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>
                    <a:solidFill>
                      <a:srgbClr val="64818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최종 완성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최종 완성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>
                    <a:solidFill>
                      <a:srgbClr val="64818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>
                    <a:solidFill>
                      <a:srgbClr val="6481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39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문서화 및 발표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타이틀고딕2" pitchFamily="18" charset="-127"/>
                          <a:ea typeface="a타이틀고딕2" pitchFamily="18" charset="-127"/>
                        </a:rPr>
                        <a:t>문서화 및 발표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타이틀고딕2" pitchFamily="18" charset="-127"/>
                        <a:ea typeface="a타이틀고딕2" pitchFamily="18" charset="-127"/>
                      </a:endParaRPr>
                    </a:p>
                  </a:txBody>
                  <a:tcPr>
                    <a:solidFill>
                      <a:srgbClr val="6481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555376" y="5771324"/>
            <a:ext cx="9081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64818D"/>
                </a:solidFill>
                <a:latin typeface="a타이틀고딕3" pitchFamily="18" charset="-127"/>
                <a:ea typeface="a타이틀고딕3" pitchFamily="18" charset="-127"/>
              </a:rPr>
              <a:t>기능 구현 발표</a:t>
            </a:r>
            <a:endParaRPr lang="en-US" altLang="ko-KR" dirty="0">
              <a:solidFill>
                <a:srgbClr val="64818D"/>
              </a:solidFill>
              <a:latin typeface="a타이틀고딕3" pitchFamily="18" charset="-127"/>
              <a:ea typeface="a타이틀고딕3" pitchFamily="18" charset="-127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itchFamily="18" charset="-127"/>
                <a:ea typeface="a타이틀고딕2" pitchFamily="18" charset="-127"/>
              </a:rPr>
              <a:t>웹 환경에서 노트북과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itchFamily="18" charset="-127"/>
                <a:ea typeface="a타이틀고딕2" pitchFamily="18" charset="-127"/>
              </a:rPr>
              <a:t>웹캠을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itchFamily="18" charset="-127"/>
                <a:ea typeface="a타이틀고딕2" pitchFamily="18" charset="-127"/>
              </a:rPr>
              <a:t> 이용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grpSp>
        <p:nvGrpSpPr>
          <p:cNvPr id="7" name="그룹 56"/>
          <p:cNvGrpSpPr/>
          <p:nvPr/>
        </p:nvGrpSpPr>
        <p:grpSpPr>
          <a:xfrm>
            <a:off x="256199" y="289694"/>
            <a:ext cx="4421309" cy="584775"/>
            <a:chOff x="256199" y="316071"/>
            <a:chExt cx="4421309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56199" y="316071"/>
              <a:ext cx="6737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64818D"/>
                  </a:solidFill>
                  <a:latin typeface="a타이틀고딕4" pitchFamily="18" charset="-127"/>
                  <a:ea typeface="a타이틀고딕4" pitchFamily="18" charset="-127"/>
                </a:rPr>
                <a:t>07</a:t>
              </a:r>
              <a:endParaRPr lang="ko-KR" altLang="en-US" sz="3200" dirty="0">
                <a:solidFill>
                  <a:srgbClr val="64818D"/>
                </a:solidFill>
                <a:latin typeface="a타이틀고딕4" pitchFamily="18" charset="-127"/>
                <a:ea typeface="a타이틀고딕4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29974" y="316071"/>
              <a:ext cx="37475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a타이틀고딕3" pitchFamily="18" charset="-127"/>
                  <a:ea typeface="a타이틀고딕3" pitchFamily="18" charset="-127"/>
                </a:rPr>
                <a:t>종합 설계 수행 일정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905851" y="423856"/>
              <a:ext cx="58526" cy="393827"/>
            </a:xfrm>
            <a:prstGeom prst="rect">
              <a:avLst/>
            </a:prstGeom>
            <a:solidFill>
              <a:srgbClr val="648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3931457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53703" y="2728537"/>
            <a:ext cx="20136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64818D"/>
                </a:solidFill>
                <a:latin typeface="a타이틀고딕4" pitchFamily="18" charset="-127"/>
                <a:ea typeface="a타이틀고딕4" pitchFamily="18" charset="-127"/>
              </a:rPr>
              <a:t>목차</a:t>
            </a:r>
          </a:p>
        </p:txBody>
      </p:sp>
      <p:grpSp>
        <p:nvGrpSpPr>
          <p:cNvPr id="2" name="그룹 38"/>
          <p:cNvGrpSpPr/>
          <p:nvPr/>
        </p:nvGrpSpPr>
        <p:grpSpPr>
          <a:xfrm>
            <a:off x="5389122" y="587423"/>
            <a:ext cx="3060285" cy="476446"/>
            <a:chOff x="5389123" y="1994191"/>
            <a:chExt cx="2458524" cy="830997"/>
          </a:xfrm>
        </p:grpSpPr>
        <p:sp>
          <p:nvSpPr>
            <p:cNvPr id="7" name="TextBox 6"/>
            <p:cNvSpPr txBox="1"/>
            <p:nvPr/>
          </p:nvSpPr>
          <p:spPr>
            <a:xfrm>
              <a:off x="5389123" y="1994191"/>
              <a:ext cx="5058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64818D"/>
                  </a:solidFill>
                  <a:latin typeface="a타이틀고딕4" pitchFamily="18" charset="-127"/>
                  <a:ea typeface="a타이틀고딕4" pitchFamily="18" charset="-127"/>
                </a:rPr>
                <a:t>01</a:t>
              </a:r>
              <a:endParaRPr lang="ko-KR" altLang="en-US" sz="2400" dirty="0">
                <a:solidFill>
                  <a:srgbClr val="64818D"/>
                </a:solidFill>
                <a:latin typeface="a타이틀고딕4" pitchFamily="18" charset="-127"/>
                <a:ea typeface="a타이틀고딕4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62899" y="2009580"/>
              <a:ext cx="17847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3" pitchFamily="18" charset="-127"/>
                  <a:ea typeface="a타이틀고딕3" pitchFamily="18" charset="-127"/>
                </a:rPr>
                <a:t>종합 설계 개요</a:t>
              </a:r>
            </a:p>
          </p:txBody>
        </p:sp>
      </p:grpSp>
      <p:grpSp>
        <p:nvGrpSpPr>
          <p:cNvPr id="3" name="Group 4"/>
          <p:cNvGrpSpPr>
            <a:grpSpLocks noChangeAspect="1"/>
          </p:cNvGrpSpPr>
          <p:nvPr/>
        </p:nvGrpSpPr>
        <p:grpSpPr bwMode="auto">
          <a:xfrm rot="20629952">
            <a:off x="1761377" y="2179395"/>
            <a:ext cx="479425" cy="492125"/>
            <a:chOff x="1401" y="818"/>
            <a:chExt cx="302" cy="310"/>
          </a:xfrm>
          <a:solidFill>
            <a:srgbClr val="97B8BF"/>
          </a:solidFill>
        </p:grpSpPr>
        <p:sp>
          <p:nvSpPr>
            <p:cNvPr id="30" name="Freeform 6"/>
            <p:cNvSpPr>
              <a:spLocks/>
            </p:cNvSpPr>
            <p:nvPr/>
          </p:nvSpPr>
          <p:spPr bwMode="auto">
            <a:xfrm>
              <a:off x="1401" y="818"/>
              <a:ext cx="302" cy="170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"/>
            <p:cNvSpPr>
              <a:spLocks/>
            </p:cNvSpPr>
            <p:nvPr/>
          </p:nvSpPr>
          <p:spPr bwMode="auto">
            <a:xfrm>
              <a:off x="1401" y="945"/>
              <a:ext cx="302" cy="113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8"/>
            <p:cNvSpPr>
              <a:spLocks/>
            </p:cNvSpPr>
            <p:nvPr/>
          </p:nvSpPr>
          <p:spPr bwMode="auto">
            <a:xfrm>
              <a:off x="1401" y="1015"/>
              <a:ext cx="302" cy="113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" name="Group 4"/>
          <p:cNvGrpSpPr>
            <a:grpSpLocks noChangeAspect="1"/>
          </p:cNvGrpSpPr>
          <p:nvPr/>
        </p:nvGrpSpPr>
        <p:grpSpPr bwMode="auto">
          <a:xfrm rot="20629952">
            <a:off x="11440398" y="6232475"/>
            <a:ext cx="479425" cy="492125"/>
            <a:chOff x="1401" y="818"/>
            <a:chExt cx="302" cy="310"/>
          </a:xfrm>
          <a:solidFill>
            <a:srgbClr val="97B8BF"/>
          </a:solidFill>
        </p:grpSpPr>
        <p:sp>
          <p:nvSpPr>
            <p:cNvPr id="34" name="Freeform 6"/>
            <p:cNvSpPr>
              <a:spLocks/>
            </p:cNvSpPr>
            <p:nvPr/>
          </p:nvSpPr>
          <p:spPr bwMode="auto">
            <a:xfrm>
              <a:off x="1401" y="818"/>
              <a:ext cx="302" cy="170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7"/>
            <p:cNvSpPr>
              <a:spLocks/>
            </p:cNvSpPr>
            <p:nvPr/>
          </p:nvSpPr>
          <p:spPr bwMode="auto">
            <a:xfrm>
              <a:off x="1401" y="945"/>
              <a:ext cx="302" cy="113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8"/>
            <p:cNvSpPr>
              <a:spLocks/>
            </p:cNvSpPr>
            <p:nvPr/>
          </p:nvSpPr>
          <p:spPr bwMode="auto">
            <a:xfrm>
              <a:off x="1401" y="1015"/>
              <a:ext cx="302" cy="113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37" name="직선 연결선 36"/>
          <p:cNvCxnSpPr/>
          <p:nvPr/>
        </p:nvCxnSpPr>
        <p:spPr>
          <a:xfrm>
            <a:off x="1914542" y="0"/>
            <a:ext cx="6965" cy="2234728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39"/>
          <p:cNvGrpSpPr/>
          <p:nvPr/>
        </p:nvGrpSpPr>
        <p:grpSpPr>
          <a:xfrm>
            <a:off x="5389122" y="1347559"/>
            <a:ext cx="3477356" cy="461665"/>
            <a:chOff x="5389123" y="1994191"/>
            <a:chExt cx="2793584" cy="461665"/>
          </a:xfrm>
        </p:grpSpPr>
        <p:sp>
          <p:nvSpPr>
            <p:cNvPr id="41" name="TextBox 40"/>
            <p:cNvSpPr txBox="1"/>
            <p:nvPr/>
          </p:nvSpPr>
          <p:spPr>
            <a:xfrm>
              <a:off x="5389123" y="1994191"/>
              <a:ext cx="505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64818D"/>
                  </a:solidFill>
                  <a:latin typeface="a타이틀고딕4" pitchFamily="18" charset="-127"/>
                  <a:ea typeface="a타이틀고딕4" pitchFamily="18" charset="-127"/>
                </a:rPr>
                <a:t>02</a:t>
              </a:r>
              <a:endParaRPr lang="ko-KR" altLang="en-US" sz="2400" dirty="0">
                <a:solidFill>
                  <a:srgbClr val="64818D"/>
                </a:solidFill>
                <a:latin typeface="a타이틀고딕4" pitchFamily="18" charset="-127"/>
                <a:ea typeface="a타이틀고딕4" pitchFamily="18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062898" y="2009580"/>
              <a:ext cx="21198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3" pitchFamily="18" charset="-127"/>
                  <a:ea typeface="a타이틀고딕3" pitchFamily="18" charset="-127"/>
                </a:rPr>
                <a:t>관련 연구 및 사례</a:t>
              </a:r>
            </a:p>
          </p:txBody>
        </p:sp>
      </p:grpSp>
      <p:grpSp>
        <p:nvGrpSpPr>
          <p:cNvPr id="8" name="그룹 42"/>
          <p:cNvGrpSpPr/>
          <p:nvPr/>
        </p:nvGrpSpPr>
        <p:grpSpPr>
          <a:xfrm>
            <a:off x="5389122" y="2092914"/>
            <a:ext cx="4155907" cy="477833"/>
            <a:chOff x="5389123" y="1994191"/>
            <a:chExt cx="3338708" cy="477833"/>
          </a:xfrm>
        </p:grpSpPr>
        <p:sp>
          <p:nvSpPr>
            <p:cNvPr id="44" name="TextBox 43"/>
            <p:cNvSpPr txBox="1"/>
            <p:nvPr/>
          </p:nvSpPr>
          <p:spPr>
            <a:xfrm>
              <a:off x="5389123" y="1994191"/>
              <a:ext cx="505839" cy="477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64818D"/>
                  </a:solidFill>
                  <a:latin typeface="a타이틀고딕4" pitchFamily="18" charset="-127"/>
                  <a:ea typeface="a타이틀고딕4" pitchFamily="18" charset="-127"/>
                </a:rPr>
                <a:t>03</a:t>
              </a:r>
              <a:endParaRPr lang="ko-KR" altLang="en-US" sz="2400" dirty="0">
                <a:solidFill>
                  <a:srgbClr val="64818D"/>
                </a:solidFill>
                <a:latin typeface="a타이틀고딕4" pitchFamily="18" charset="-127"/>
                <a:ea typeface="a타이틀고딕4" pitchFamily="18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062898" y="2009580"/>
              <a:ext cx="26649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3" pitchFamily="18" charset="-127"/>
                  <a:ea typeface="a타이틀고딕3" pitchFamily="18" charset="-127"/>
                </a:rPr>
                <a:t>시스템 수행 시나리오</a:t>
              </a:r>
            </a:p>
          </p:txBody>
        </p:sp>
      </p:grpSp>
      <p:grpSp>
        <p:nvGrpSpPr>
          <p:cNvPr id="9" name="그룹 45"/>
          <p:cNvGrpSpPr/>
          <p:nvPr/>
        </p:nvGrpSpPr>
        <p:grpSpPr>
          <a:xfrm>
            <a:off x="5389122" y="2854437"/>
            <a:ext cx="3060283" cy="461665"/>
            <a:chOff x="5389123" y="1994191"/>
            <a:chExt cx="2458522" cy="461665"/>
          </a:xfrm>
        </p:grpSpPr>
        <p:sp>
          <p:nvSpPr>
            <p:cNvPr id="47" name="TextBox 46"/>
            <p:cNvSpPr txBox="1"/>
            <p:nvPr/>
          </p:nvSpPr>
          <p:spPr>
            <a:xfrm>
              <a:off x="5389123" y="1994191"/>
              <a:ext cx="505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64818D"/>
                  </a:solidFill>
                  <a:latin typeface="a타이틀고딕4" pitchFamily="18" charset="-127"/>
                  <a:ea typeface="a타이틀고딕4" pitchFamily="18" charset="-127"/>
                </a:rPr>
                <a:t>04</a:t>
              </a:r>
              <a:endParaRPr lang="ko-KR" altLang="en-US" sz="2400" dirty="0">
                <a:solidFill>
                  <a:srgbClr val="64818D"/>
                </a:solidFill>
                <a:latin typeface="a타이틀고딕4" pitchFamily="18" charset="-127"/>
                <a:ea typeface="a타이틀고딕4" pitchFamily="18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062897" y="2009580"/>
              <a:ext cx="17847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3" pitchFamily="18" charset="-127"/>
                  <a:ea typeface="a타이틀고딕3" pitchFamily="18" charset="-127"/>
                </a:rPr>
                <a:t>시스템 구성도</a:t>
              </a:r>
            </a:p>
          </p:txBody>
        </p:sp>
      </p:grpSp>
      <p:grpSp>
        <p:nvGrpSpPr>
          <p:cNvPr id="10" name="그룹 48"/>
          <p:cNvGrpSpPr/>
          <p:nvPr/>
        </p:nvGrpSpPr>
        <p:grpSpPr>
          <a:xfrm>
            <a:off x="5389122" y="3599792"/>
            <a:ext cx="4254406" cy="461665"/>
            <a:chOff x="5389123" y="1994191"/>
            <a:chExt cx="3417838" cy="461665"/>
          </a:xfrm>
        </p:grpSpPr>
        <p:sp>
          <p:nvSpPr>
            <p:cNvPr id="50" name="TextBox 49"/>
            <p:cNvSpPr txBox="1"/>
            <p:nvPr/>
          </p:nvSpPr>
          <p:spPr>
            <a:xfrm>
              <a:off x="5389123" y="1994191"/>
              <a:ext cx="505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64818D"/>
                  </a:solidFill>
                  <a:latin typeface="a타이틀고딕4" pitchFamily="18" charset="-127"/>
                  <a:ea typeface="a타이틀고딕4" pitchFamily="18" charset="-127"/>
                </a:rPr>
                <a:t>05</a:t>
              </a:r>
              <a:endParaRPr lang="ko-KR" altLang="en-US" sz="2400" dirty="0">
                <a:solidFill>
                  <a:srgbClr val="64818D"/>
                </a:solidFill>
                <a:latin typeface="a타이틀고딕4" pitchFamily="18" charset="-127"/>
                <a:ea typeface="a타이틀고딕4" pitchFamily="18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062899" y="2009580"/>
              <a:ext cx="27440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3" pitchFamily="18" charset="-127"/>
                  <a:ea typeface="a타이틀고딕3" pitchFamily="18" charset="-127"/>
                </a:rPr>
                <a:t>개발 환경 및 개발 방법</a:t>
              </a:r>
            </a:p>
          </p:txBody>
        </p:sp>
      </p:grpSp>
      <p:grpSp>
        <p:nvGrpSpPr>
          <p:cNvPr id="27" name="그룹 48"/>
          <p:cNvGrpSpPr/>
          <p:nvPr/>
        </p:nvGrpSpPr>
        <p:grpSpPr>
          <a:xfrm>
            <a:off x="5389122" y="4345147"/>
            <a:ext cx="4254406" cy="461665"/>
            <a:chOff x="5389123" y="1994191"/>
            <a:chExt cx="3417838" cy="461665"/>
          </a:xfrm>
        </p:grpSpPr>
        <p:sp>
          <p:nvSpPr>
            <p:cNvPr id="28" name="TextBox 27"/>
            <p:cNvSpPr txBox="1"/>
            <p:nvPr/>
          </p:nvSpPr>
          <p:spPr>
            <a:xfrm>
              <a:off x="5389123" y="1994191"/>
              <a:ext cx="505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64818D"/>
                  </a:solidFill>
                  <a:latin typeface="a타이틀고딕4" pitchFamily="18" charset="-127"/>
                  <a:ea typeface="a타이틀고딕4" pitchFamily="18" charset="-127"/>
                </a:rPr>
                <a:t>06</a:t>
              </a:r>
              <a:endParaRPr lang="ko-KR" altLang="en-US" sz="2400" dirty="0">
                <a:solidFill>
                  <a:srgbClr val="64818D"/>
                </a:solidFill>
                <a:latin typeface="a타이틀고딕4" pitchFamily="18" charset="-127"/>
                <a:ea typeface="a타이틀고딕4" pitchFamily="18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062899" y="2009580"/>
              <a:ext cx="27440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3" pitchFamily="18" charset="-127"/>
                  <a:ea typeface="a타이틀고딕3" pitchFamily="18" charset="-127"/>
                </a:rPr>
                <a:t>업무 분담</a:t>
              </a:r>
            </a:p>
          </p:txBody>
        </p:sp>
      </p:grpSp>
      <p:grpSp>
        <p:nvGrpSpPr>
          <p:cNvPr id="33" name="그룹 48"/>
          <p:cNvGrpSpPr/>
          <p:nvPr/>
        </p:nvGrpSpPr>
        <p:grpSpPr>
          <a:xfrm>
            <a:off x="5389122" y="5090502"/>
            <a:ext cx="4254406" cy="461665"/>
            <a:chOff x="5389123" y="1994191"/>
            <a:chExt cx="3417838" cy="461665"/>
          </a:xfrm>
        </p:grpSpPr>
        <p:sp>
          <p:nvSpPr>
            <p:cNvPr id="38" name="TextBox 37"/>
            <p:cNvSpPr txBox="1"/>
            <p:nvPr/>
          </p:nvSpPr>
          <p:spPr>
            <a:xfrm>
              <a:off x="5389123" y="1994191"/>
              <a:ext cx="505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64818D"/>
                  </a:solidFill>
                  <a:latin typeface="a타이틀고딕4" pitchFamily="18" charset="-127"/>
                  <a:ea typeface="a타이틀고딕4" pitchFamily="18" charset="-127"/>
                </a:rPr>
                <a:t>07</a:t>
              </a:r>
              <a:endParaRPr lang="ko-KR" altLang="en-US" sz="2400" dirty="0">
                <a:solidFill>
                  <a:srgbClr val="64818D"/>
                </a:solidFill>
                <a:latin typeface="a타이틀고딕4" pitchFamily="18" charset="-127"/>
                <a:ea typeface="a타이틀고딕4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062899" y="2009580"/>
              <a:ext cx="27440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3" pitchFamily="18" charset="-127"/>
                  <a:ea typeface="a타이틀고딕3" pitchFamily="18" charset="-127"/>
                </a:rPr>
                <a:t>종합설계 수행일정</a:t>
              </a:r>
            </a:p>
          </p:txBody>
        </p:sp>
      </p:grpSp>
      <p:grpSp>
        <p:nvGrpSpPr>
          <p:cNvPr id="40" name="그룹 48"/>
          <p:cNvGrpSpPr/>
          <p:nvPr/>
        </p:nvGrpSpPr>
        <p:grpSpPr>
          <a:xfrm>
            <a:off x="5389122" y="5835859"/>
            <a:ext cx="4254406" cy="461665"/>
            <a:chOff x="5389123" y="1994191"/>
            <a:chExt cx="3417838" cy="461665"/>
          </a:xfrm>
        </p:grpSpPr>
        <p:sp>
          <p:nvSpPr>
            <p:cNvPr id="43" name="TextBox 42"/>
            <p:cNvSpPr txBox="1"/>
            <p:nvPr/>
          </p:nvSpPr>
          <p:spPr>
            <a:xfrm>
              <a:off x="5389123" y="1994191"/>
              <a:ext cx="505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64818D"/>
                  </a:solidFill>
                  <a:latin typeface="a타이틀고딕4" pitchFamily="18" charset="-127"/>
                  <a:ea typeface="a타이틀고딕4" pitchFamily="18" charset="-127"/>
                </a:rPr>
                <a:t>08</a:t>
              </a:r>
              <a:endParaRPr lang="ko-KR" altLang="en-US" sz="2400" dirty="0">
                <a:solidFill>
                  <a:srgbClr val="64818D"/>
                </a:solidFill>
                <a:latin typeface="a타이틀고딕4" pitchFamily="18" charset="-127"/>
                <a:ea typeface="a타이틀고딕4" pitchFamily="18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062899" y="2009580"/>
              <a:ext cx="27440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3" pitchFamily="18" charset="-127"/>
                  <a:ea typeface="a타이틀고딕3" pitchFamily="18" charset="-127"/>
                </a:rPr>
                <a:t>참고 문헌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3425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1333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69277" y="2690336"/>
            <a:ext cx="11090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ko-KR" alt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타이틀고딕2" panose="02020600000000000000" pitchFamily="18" charset="-127"/>
                <a:ea typeface="a타이틀고딕2" panose="02020600000000000000" pitchFamily="18" charset="-127"/>
              </a:rPr>
              <a:t>퍼지 기반의 퍼스널 컬러 진단 시스템 및 그 방법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en-US" altLang="ko-KR" sz="1600" dirty="0">
                <a:latin typeface="+mn-ea"/>
              </a:rPr>
              <a:t>https://patents.google.com/patent/KR20100074412A/ko</a:t>
            </a:r>
            <a:endParaRPr lang="en-US" altLang="ko-KR" sz="2000" dirty="0"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9277" y="1504692"/>
            <a:ext cx="110900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en-US" altLang="ko-KR" sz="200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타이틀고딕2" panose="02020600000000000000" pitchFamily="18" charset="-127"/>
                <a:ea typeface="a타이틀고딕2" panose="02020600000000000000" pitchFamily="18" charset="-127"/>
              </a:rPr>
              <a:t>BeautyGAN</a:t>
            </a:r>
            <a:r>
              <a:rPr lang="en-US" altLang="ko-KR" sz="20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타이틀고딕2" panose="02020600000000000000" pitchFamily="18" charset="-127"/>
                <a:ea typeface="a타이틀고딕2" panose="02020600000000000000" pitchFamily="18" charset="-127"/>
              </a:rPr>
              <a:t>: Instance-level Facial Makeup Transfer with Deep Generative Adversarial Network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en-US" altLang="ko-KR" sz="1600" dirty="0"/>
              <a:t>http://liusi-group.com/projects/BeautyGAN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itchFamily="18" charset="-127"/>
              <a:ea typeface="a타이틀고딕3" pitchFamily="18" charset="-127"/>
            </a:endParaRPr>
          </a:p>
        </p:txBody>
      </p:sp>
      <p:grpSp>
        <p:nvGrpSpPr>
          <p:cNvPr id="20" name="그룹 56"/>
          <p:cNvGrpSpPr/>
          <p:nvPr/>
        </p:nvGrpSpPr>
        <p:grpSpPr>
          <a:xfrm>
            <a:off x="256199" y="289694"/>
            <a:ext cx="4421309" cy="584775"/>
            <a:chOff x="256199" y="316071"/>
            <a:chExt cx="4421309" cy="584775"/>
          </a:xfrm>
        </p:grpSpPr>
        <p:sp>
          <p:nvSpPr>
            <p:cNvPr id="21" name="TextBox 20"/>
            <p:cNvSpPr txBox="1"/>
            <p:nvPr/>
          </p:nvSpPr>
          <p:spPr>
            <a:xfrm>
              <a:off x="256199" y="316071"/>
              <a:ext cx="6737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64818D"/>
                  </a:solidFill>
                  <a:latin typeface="a타이틀고딕4" pitchFamily="18" charset="-127"/>
                  <a:ea typeface="a타이틀고딕4" pitchFamily="18" charset="-127"/>
                </a:rPr>
                <a:t>08</a:t>
              </a:r>
              <a:endParaRPr lang="ko-KR" altLang="en-US" sz="3200" dirty="0">
                <a:solidFill>
                  <a:srgbClr val="64818D"/>
                </a:solidFill>
                <a:latin typeface="a타이틀고딕4" pitchFamily="18" charset="-127"/>
                <a:ea typeface="a타이틀고딕4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29974" y="316071"/>
              <a:ext cx="37475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a타이틀고딕3" pitchFamily="18" charset="-127"/>
                  <a:ea typeface="a타이틀고딕3" pitchFamily="18" charset="-127"/>
                </a:rPr>
                <a:t>참고 문헌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905851" y="423856"/>
              <a:ext cx="58526" cy="393827"/>
            </a:xfrm>
            <a:prstGeom prst="rect">
              <a:avLst/>
            </a:prstGeom>
            <a:solidFill>
              <a:srgbClr val="648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3931457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1333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34688" y="1646412"/>
            <a:ext cx="2519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64818D"/>
                </a:solidFill>
                <a:latin typeface="a타이틀고딕3" pitchFamily="18" charset="-127"/>
                <a:ea typeface="a타이틀고딕3" pitchFamily="18" charset="-127"/>
              </a:rPr>
              <a:t>개발 배경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36908" y="2132794"/>
            <a:ext cx="9583492" cy="4095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itchFamily="18" charset="-127"/>
                <a:ea typeface="a타이틀고딕3" pitchFamily="18" charset="-127"/>
              </a:rPr>
              <a:t> 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itchFamily="18" charset="-127"/>
                <a:ea typeface="a타이틀고딕3" pitchFamily="18" charset="-127"/>
              </a:rPr>
              <a:t>스마트 </a:t>
            </a:r>
            <a:r>
              <a:rPr lang="ko-KR" alt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itchFamily="18" charset="-127"/>
                <a:ea typeface="a타이틀고딕3" pitchFamily="18" charset="-127"/>
              </a:rPr>
              <a:t>모바일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itchFamily="18" charset="-127"/>
                <a:ea typeface="a타이틀고딕3" pitchFamily="18" charset="-127"/>
              </a:rPr>
              <a:t> 기기의 발달과 디지털 이용 세대의 확산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itchFamily="18" charset="-127"/>
              <a:ea typeface="a타이틀고딕3" pitchFamily="18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itchFamily="18" charset="-127"/>
                <a:ea typeface="a타이틀고딕3" pitchFamily="18" charset="-127"/>
              </a:rPr>
              <a:t> </a:t>
            </a:r>
            <a:r>
              <a:rPr lang="ko-KR" alt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itchFamily="18" charset="-127"/>
                <a:ea typeface="a타이틀고딕3" pitchFamily="18" charset="-127"/>
              </a:rPr>
              <a:t>소셜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itchFamily="18" charset="-127"/>
                <a:ea typeface="a타이틀고딕3" pitchFamily="18" charset="-127"/>
              </a:rPr>
              <a:t> 네트워크 서비스에서 다방면으로 사용되는 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itchFamily="18" charset="-127"/>
                <a:ea typeface="a타이틀고딕3" pitchFamily="18" charset="-127"/>
              </a:rPr>
              <a:t>AR 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itchFamily="18" charset="-127"/>
                <a:ea typeface="a타이틀고딕3" pitchFamily="18" charset="-127"/>
              </a:rPr>
              <a:t>필터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itchFamily="18" charset="-127"/>
              <a:ea typeface="a타이틀고딕3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itchFamily="18" charset="-127"/>
              <a:ea typeface="a타이틀고딕3" pitchFamily="18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itchFamily="18" charset="-127"/>
                <a:ea typeface="a타이틀고딕3" pitchFamily="18" charset="-127"/>
              </a:rPr>
              <a:t> 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itchFamily="18" charset="-127"/>
                <a:ea typeface="a타이틀고딕3" pitchFamily="18" charset="-127"/>
              </a:rPr>
              <a:t>AR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itchFamily="18" charset="-127"/>
                <a:ea typeface="a타이틀고딕3" pitchFamily="18" charset="-127"/>
              </a:rPr>
              <a:t>로 가상 메이크업 서비스를 제공한 화장품 브랜드의 온라인 매출 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itchFamily="18" charset="-127"/>
                <a:ea typeface="a타이틀고딕3" pitchFamily="18" charset="-127"/>
              </a:rPr>
              <a:t>53% 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itchFamily="18" charset="-127"/>
                <a:ea typeface="a타이틀고딕3" pitchFamily="18" charset="-127"/>
              </a:rPr>
              <a:t>급증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itchFamily="18" charset="-127"/>
              <a:ea typeface="a타이틀고딕3" pitchFamily="18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itchFamily="18" charset="-127"/>
                <a:ea typeface="a타이틀고딕3" pitchFamily="18" charset="-127"/>
              </a:rPr>
              <a:t> 코로나 이후 </a:t>
            </a:r>
            <a:r>
              <a:rPr lang="ko-KR" alt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itchFamily="18" charset="-127"/>
                <a:ea typeface="a타이틀고딕3" pitchFamily="18" charset="-127"/>
              </a:rPr>
              <a:t>뷰티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itchFamily="18" charset="-127"/>
                <a:ea typeface="a타이틀고딕3" pitchFamily="18" charset="-127"/>
              </a:rPr>
              <a:t> 산업의 온라인 판매 매출 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itchFamily="18" charset="-127"/>
                <a:ea typeface="a타이틀고딕3" pitchFamily="18" charset="-127"/>
              </a:rPr>
              <a:t>24% 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itchFamily="18" charset="-127"/>
                <a:ea typeface="a타이틀고딕3" pitchFamily="18" charset="-127"/>
              </a:rPr>
              <a:t>증가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itchFamily="18" charset="-127"/>
              <a:ea typeface="a타이틀고딕3" pitchFamily="18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itchFamily="18" charset="-127"/>
                <a:ea typeface="a타이틀고딕3" pitchFamily="18" charset="-127"/>
              </a:rPr>
              <a:t> 코로나의 장기화로 인한 </a:t>
            </a:r>
            <a:r>
              <a:rPr lang="ko-KR" alt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itchFamily="18" charset="-127"/>
                <a:ea typeface="a타이틀고딕3" pitchFamily="18" charset="-127"/>
              </a:rPr>
              <a:t>언택트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itchFamily="18" charset="-127"/>
                <a:ea typeface="a타이틀고딕3" pitchFamily="18" charset="-127"/>
              </a:rPr>
              <a:t> 문화가 온라인 쇼핑 이용률에 큰 영향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itchFamily="18" charset="-127"/>
              <a:ea typeface="a타이틀고딕3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itchFamily="18" charset="-127"/>
              <a:ea typeface="a타이틀고딕3" pitchFamily="18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itchFamily="18" charset="-127"/>
                <a:ea typeface="a타이틀고딕3" pitchFamily="18" charset="-127"/>
              </a:rPr>
              <a:t> </a:t>
            </a:r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itchFamily="18" charset="-127"/>
                <a:ea typeface="a타이틀고딕3" pitchFamily="18" charset="-127"/>
              </a:rPr>
              <a:t>퍼스널 컬러에 맞춰 메이크업을 하는 풍조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itchFamily="18" charset="-127"/>
              <a:ea typeface="a타이틀고딕3" pitchFamily="18" charset="-127"/>
            </a:endParaRPr>
          </a:p>
        </p:txBody>
      </p:sp>
      <p:grpSp>
        <p:nvGrpSpPr>
          <p:cNvPr id="6" name="그룹 56"/>
          <p:cNvGrpSpPr/>
          <p:nvPr/>
        </p:nvGrpSpPr>
        <p:grpSpPr>
          <a:xfrm>
            <a:off x="256199" y="289694"/>
            <a:ext cx="4421309" cy="584775"/>
            <a:chOff x="256199" y="316071"/>
            <a:chExt cx="4421309" cy="584775"/>
          </a:xfrm>
        </p:grpSpPr>
        <p:sp>
          <p:nvSpPr>
            <p:cNvPr id="8" name="TextBox 7"/>
            <p:cNvSpPr txBox="1"/>
            <p:nvPr/>
          </p:nvSpPr>
          <p:spPr>
            <a:xfrm>
              <a:off x="256199" y="316071"/>
              <a:ext cx="6737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64818D"/>
                  </a:solidFill>
                  <a:latin typeface="a타이틀고딕4" pitchFamily="18" charset="-127"/>
                  <a:ea typeface="a타이틀고딕4" pitchFamily="18" charset="-127"/>
                </a:rPr>
                <a:t>01</a:t>
              </a:r>
              <a:endParaRPr lang="ko-KR" altLang="en-US" sz="3200" dirty="0">
                <a:solidFill>
                  <a:srgbClr val="64818D"/>
                </a:solidFill>
                <a:latin typeface="a타이틀고딕4" pitchFamily="18" charset="-127"/>
                <a:ea typeface="a타이틀고딕4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9974" y="316071"/>
              <a:ext cx="37475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a타이틀고딕3" pitchFamily="18" charset="-127"/>
                  <a:ea typeface="a타이틀고딕3" pitchFamily="18" charset="-127"/>
                </a:rPr>
                <a:t>종합 설계 개요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05851" y="423856"/>
              <a:ext cx="58526" cy="393827"/>
            </a:xfrm>
            <a:prstGeom prst="rect">
              <a:avLst/>
            </a:prstGeom>
            <a:solidFill>
              <a:srgbClr val="648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3931457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1333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1034687" y="4567532"/>
            <a:ext cx="9507289" cy="2102209"/>
            <a:chOff x="1034687" y="4617292"/>
            <a:chExt cx="9507289" cy="2102209"/>
          </a:xfrm>
        </p:grpSpPr>
        <p:sp>
          <p:nvSpPr>
            <p:cNvPr id="11" name="TextBox 10"/>
            <p:cNvSpPr txBox="1"/>
            <p:nvPr/>
          </p:nvSpPr>
          <p:spPr>
            <a:xfrm>
              <a:off x="1034687" y="4617292"/>
              <a:ext cx="35014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rgbClr val="64818D"/>
                  </a:solidFill>
                  <a:latin typeface="a타이틀고딕3" pitchFamily="18" charset="-127"/>
                  <a:ea typeface="a타이틀고딕3" pitchFamily="18" charset="-127"/>
                </a:rPr>
                <a:t>개발 효과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236909" y="5103674"/>
              <a:ext cx="9305067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altLang="ko-KR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3" pitchFamily="18" charset="-127"/>
                  <a:ea typeface="a타이틀고딕3" pitchFamily="18" charset="-127"/>
                </a:rPr>
                <a:t> </a:t>
              </a:r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3" pitchFamily="18" charset="-127"/>
                  <a:ea typeface="a타이틀고딕3" pitchFamily="18" charset="-127"/>
                </a:rPr>
                <a:t>사용자는 장소와 시간</a:t>
              </a:r>
              <a:r>
                <a:rPr lang="en-US" altLang="ko-KR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3" pitchFamily="18" charset="-127"/>
                  <a:ea typeface="a타이틀고딕3" pitchFamily="18" charset="-127"/>
                </a:rPr>
                <a:t>, </a:t>
              </a:r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3" pitchFamily="18" charset="-127"/>
                  <a:ea typeface="a타이틀고딕3" pitchFamily="18" charset="-127"/>
                </a:rPr>
                <a:t>횟수 제약 없이 손쉽게 메이크업 체험 가능</a:t>
              </a:r>
              <a:endPara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itchFamily="18" charset="-127"/>
                <a:ea typeface="a타이틀고딕3" pitchFamily="18" charset="-127"/>
              </a:endParaRPr>
            </a:p>
            <a:p>
              <a:pPr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altLang="ko-KR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3" pitchFamily="18" charset="-127"/>
                  <a:ea typeface="a타이틀고딕3" pitchFamily="18" charset="-127"/>
                </a:rPr>
                <a:t> </a:t>
              </a:r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3" pitchFamily="18" charset="-127"/>
                  <a:ea typeface="a타이틀고딕3" pitchFamily="18" charset="-127"/>
                </a:rPr>
                <a:t>기업은 </a:t>
              </a:r>
              <a:r>
                <a:rPr lang="ko-KR" altLang="en-US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3" pitchFamily="18" charset="-127"/>
                  <a:ea typeface="a타이틀고딕3" pitchFamily="18" charset="-127"/>
                </a:rPr>
                <a:t>언택트</a:t>
              </a:r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3" pitchFamily="18" charset="-127"/>
                  <a:ea typeface="a타이틀고딕3" pitchFamily="18" charset="-127"/>
                </a:rPr>
                <a:t> 마케팅 방식으로 자사의 제품을 영업</a:t>
              </a:r>
              <a:r>
                <a:rPr lang="en-US" altLang="ko-KR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3" pitchFamily="18" charset="-127"/>
                  <a:ea typeface="a타이틀고딕3" pitchFamily="18" charset="-127"/>
                </a:rPr>
                <a:t>/</a:t>
              </a:r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3" pitchFamily="18" charset="-127"/>
                  <a:ea typeface="a타이틀고딕3" pitchFamily="18" charset="-127"/>
                </a:rPr>
                <a:t>홍보</a:t>
              </a:r>
              <a:endPara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itchFamily="18" charset="-127"/>
                <a:ea typeface="a타이틀고딕3" pitchFamily="18" charset="-127"/>
              </a:endParaRPr>
            </a:p>
            <a:p>
              <a:pPr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altLang="ko-KR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3" pitchFamily="18" charset="-127"/>
                  <a:ea typeface="a타이틀고딕3" pitchFamily="18" charset="-127"/>
                </a:rPr>
                <a:t> </a:t>
              </a:r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3" pitchFamily="18" charset="-127"/>
                  <a:ea typeface="a타이틀고딕3" pitchFamily="18" charset="-127"/>
                </a:rPr>
                <a:t>시중 카메라 </a:t>
              </a:r>
              <a:r>
                <a:rPr lang="ko-KR" altLang="en-US" sz="2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3" pitchFamily="18" charset="-127"/>
                  <a:ea typeface="a타이틀고딕3" pitchFamily="18" charset="-127"/>
                </a:rPr>
                <a:t>어플에서</a:t>
              </a:r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3" pitchFamily="18" charset="-127"/>
                  <a:ea typeface="a타이틀고딕3" pitchFamily="18" charset="-127"/>
                </a:rPr>
                <a:t> 사용하는 필터로 발전 가능성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1034688" y="2757743"/>
            <a:ext cx="10131543" cy="1594378"/>
            <a:chOff x="1034688" y="1646412"/>
            <a:chExt cx="10131543" cy="1594378"/>
          </a:xfrm>
        </p:grpSpPr>
        <p:sp>
          <p:nvSpPr>
            <p:cNvPr id="17" name="TextBox 16"/>
            <p:cNvSpPr txBox="1"/>
            <p:nvPr/>
          </p:nvSpPr>
          <p:spPr>
            <a:xfrm>
              <a:off x="1034688" y="1646412"/>
              <a:ext cx="32773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rgbClr val="64818D"/>
                  </a:solidFill>
                  <a:latin typeface="a타이틀고딕3" pitchFamily="18" charset="-127"/>
                  <a:ea typeface="a타이틀고딕3" pitchFamily="18" charset="-127"/>
                </a:rPr>
                <a:t>개발 목표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236909" y="2132794"/>
              <a:ext cx="992932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3" pitchFamily="18" charset="-127"/>
                  <a:ea typeface="a타이틀고딕3" pitchFamily="18" charset="-127"/>
                </a:rPr>
                <a:t> 사용자가 메이크업 제품을 가상으로 테스트할 수 있는 환경 제공</a:t>
              </a:r>
              <a:endPara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itchFamily="18" charset="-127"/>
                <a:ea typeface="a타이틀고딕3" pitchFamily="18" charset="-127"/>
              </a:endParaRPr>
            </a:p>
            <a:p>
              <a:pPr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altLang="ko-KR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3" pitchFamily="18" charset="-127"/>
                  <a:ea typeface="a타이틀고딕3" pitchFamily="18" charset="-127"/>
                </a:rPr>
                <a:t> </a:t>
              </a:r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3" pitchFamily="18" charset="-127"/>
                  <a:ea typeface="a타이틀고딕3" pitchFamily="18" charset="-127"/>
                </a:rPr>
                <a:t>퍼스널 컬러를 진단하여 사용자에게 어울리는 제품 추천</a:t>
              </a:r>
              <a:endPara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itchFamily="18" charset="-127"/>
                <a:ea typeface="a타이틀고딕3" pitchFamily="18" charset="-127"/>
              </a:endParaRPr>
            </a:p>
          </p:txBody>
        </p:sp>
      </p:grpSp>
      <p:grpSp>
        <p:nvGrpSpPr>
          <p:cNvPr id="10" name="그룹 56"/>
          <p:cNvGrpSpPr/>
          <p:nvPr/>
        </p:nvGrpSpPr>
        <p:grpSpPr>
          <a:xfrm>
            <a:off x="256199" y="289694"/>
            <a:ext cx="4421309" cy="584775"/>
            <a:chOff x="256199" y="316071"/>
            <a:chExt cx="4421309" cy="584775"/>
          </a:xfrm>
        </p:grpSpPr>
        <p:sp>
          <p:nvSpPr>
            <p:cNvPr id="13" name="TextBox 12"/>
            <p:cNvSpPr txBox="1"/>
            <p:nvPr/>
          </p:nvSpPr>
          <p:spPr>
            <a:xfrm>
              <a:off x="256199" y="316071"/>
              <a:ext cx="6737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64818D"/>
                  </a:solidFill>
                  <a:latin typeface="a타이틀고딕4" pitchFamily="18" charset="-127"/>
                  <a:ea typeface="a타이틀고딕4" pitchFamily="18" charset="-127"/>
                </a:rPr>
                <a:t>01</a:t>
              </a:r>
              <a:endParaRPr lang="ko-KR" altLang="en-US" sz="3200" dirty="0">
                <a:solidFill>
                  <a:srgbClr val="64818D"/>
                </a:solidFill>
                <a:latin typeface="a타이틀고딕4" pitchFamily="18" charset="-127"/>
                <a:ea typeface="a타이틀고딕4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9974" y="316071"/>
              <a:ext cx="37475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a타이틀고딕3" pitchFamily="18" charset="-127"/>
                  <a:ea typeface="a타이틀고딕3" pitchFamily="18" charset="-127"/>
                </a:rPr>
                <a:t>종합 설계 개요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905851" y="423856"/>
              <a:ext cx="58526" cy="393827"/>
            </a:xfrm>
            <a:prstGeom prst="rect">
              <a:avLst/>
            </a:prstGeom>
            <a:solidFill>
              <a:srgbClr val="648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025724" y="1515033"/>
            <a:ext cx="10131543" cy="1086546"/>
            <a:chOff x="1034688" y="1646412"/>
            <a:chExt cx="10131543" cy="1086546"/>
          </a:xfrm>
        </p:grpSpPr>
        <p:sp>
          <p:nvSpPr>
            <p:cNvPr id="20" name="TextBox 19"/>
            <p:cNvSpPr txBox="1"/>
            <p:nvPr/>
          </p:nvSpPr>
          <p:spPr>
            <a:xfrm>
              <a:off x="1034688" y="1646412"/>
              <a:ext cx="25194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rgbClr val="64818D"/>
                  </a:solidFill>
                  <a:latin typeface="a타이틀고딕3" pitchFamily="18" charset="-127"/>
                  <a:ea typeface="a타이틀고딕3" pitchFamily="18" charset="-127"/>
                </a:rPr>
                <a:t>서비스 대상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36909" y="2132794"/>
              <a:ext cx="9929322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3" pitchFamily="18" charset="-127"/>
                  <a:ea typeface="a타이틀고딕3" pitchFamily="18" charset="-127"/>
                </a:rPr>
                <a:t> 메이크업 제품을 구매하기 전</a:t>
              </a:r>
              <a:r>
                <a:rPr lang="en-US" altLang="ko-KR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3" pitchFamily="18" charset="-127"/>
                  <a:ea typeface="a타이틀고딕3" pitchFamily="18" charset="-127"/>
                </a:rPr>
                <a:t>, </a:t>
              </a:r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3" pitchFamily="18" charset="-127"/>
                  <a:ea typeface="a타이틀고딕3" pitchFamily="18" charset="-127"/>
                </a:rPr>
                <a:t>제품이</a:t>
              </a:r>
              <a:r>
                <a:rPr lang="en-US" altLang="ko-KR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3" pitchFamily="18" charset="-127"/>
                  <a:ea typeface="a타이틀고딕3" pitchFamily="18" charset="-127"/>
                </a:rPr>
                <a:t> </a:t>
              </a:r>
              <a:r>
                <a:rPr lang="ko-KR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3" pitchFamily="18" charset="-127"/>
                  <a:ea typeface="a타이틀고딕3" pitchFamily="18" charset="-127"/>
                </a:rPr>
                <a:t>자신에게 어울리는지 체험해보고 싶은 사람들</a:t>
              </a:r>
              <a:endPara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itchFamily="18" charset="-127"/>
                <a:ea typeface="a타이틀고딕3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1457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1333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34687" y="1470565"/>
            <a:ext cx="9384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64818D"/>
                </a:solidFill>
                <a:latin typeface="a타이틀고딕3" pitchFamily="18" charset="-127"/>
                <a:ea typeface="a타이틀고딕3" pitchFamily="18" charset="-127"/>
              </a:rPr>
              <a:t>퍼스널 컬러 진단 </a:t>
            </a:r>
            <a:r>
              <a:rPr lang="en-US" altLang="ko-KR" sz="2800" dirty="0">
                <a:solidFill>
                  <a:srgbClr val="64818D"/>
                </a:solidFill>
                <a:latin typeface="a타이틀고딕3" pitchFamily="18" charset="-127"/>
                <a:ea typeface="a타이틀고딕3" pitchFamily="18" charset="-127"/>
              </a:rPr>
              <a:t>App,</a:t>
            </a:r>
            <a:r>
              <a:rPr lang="ko-KR" altLang="en-US" sz="2800" dirty="0">
                <a:solidFill>
                  <a:srgbClr val="64818D"/>
                </a:solidFill>
                <a:latin typeface="a타이틀고딕3" pitchFamily="18" charset="-127"/>
                <a:ea typeface="a타이틀고딕3" pitchFamily="18" charset="-127"/>
              </a:rPr>
              <a:t> </a:t>
            </a:r>
            <a:r>
              <a:rPr lang="en-US" altLang="ko-KR" sz="2800" dirty="0" err="1">
                <a:solidFill>
                  <a:srgbClr val="64818D"/>
                </a:solidFill>
                <a:latin typeface="a타이틀고딕3" pitchFamily="18" charset="-127"/>
                <a:ea typeface="a타이틀고딕3" pitchFamily="18" charset="-127"/>
              </a:rPr>
              <a:t>icolor</a:t>
            </a:r>
            <a:endParaRPr lang="ko-KR" altLang="en-US" sz="2800" dirty="0">
              <a:solidFill>
                <a:srgbClr val="64818D"/>
              </a:solidFill>
              <a:latin typeface="a타이틀고딕3" pitchFamily="18" charset="-127"/>
              <a:ea typeface="a타이틀고딕3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839872"/>
            <a:ext cx="12192000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itchFamily="18" charset="-127"/>
                <a:ea typeface="a타이틀고딕2" pitchFamily="18" charset="-127"/>
              </a:rPr>
              <a:t>얼굴 아래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itchFamily="18" charset="-127"/>
                <a:ea typeface="a타이틀고딕2" pitchFamily="18" charset="-127"/>
              </a:rPr>
              <a:t>‘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itchFamily="18" charset="-127"/>
                <a:ea typeface="a타이틀고딕2" pitchFamily="18" charset="-127"/>
              </a:rPr>
              <a:t>컬러카드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itchFamily="18" charset="-127"/>
                <a:ea typeface="a타이틀고딕2" pitchFamily="18" charset="-127"/>
              </a:rPr>
              <a:t>’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itchFamily="18" charset="-127"/>
                <a:ea typeface="a타이틀고딕2" pitchFamily="18" charset="-127"/>
              </a:rPr>
              <a:t>를 대고 함께 사진을 찍어 자신의 퍼스널 컬러를 알 수 있는 서비스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itchFamily="18" charset="-127"/>
                <a:ea typeface="a타이틀고딕2" pitchFamily="18" charset="-127"/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524830" y="6550223"/>
            <a:ext cx="667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hlinkClick r:id="rId2"/>
              </a:rPr>
              <a:t>iColor</a:t>
            </a:r>
            <a:endParaRPr lang="ko-KR" altLang="en-US" sz="1400" dirty="0"/>
          </a:p>
        </p:txBody>
      </p:sp>
      <p:grpSp>
        <p:nvGrpSpPr>
          <p:cNvPr id="9" name="그룹 56"/>
          <p:cNvGrpSpPr/>
          <p:nvPr/>
        </p:nvGrpSpPr>
        <p:grpSpPr>
          <a:xfrm>
            <a:off x="256199" y="289694"/>
            <a:ext cx="4421309" cy="584775"/>
            <a:chOff x="256199" y="316071"/>
            <a:chExt cx="4421309" cy="584775"/>
          </a:xfrm>
        </p:grpSpPr>
        <p:sp>
          <p:nvSpPr>
            <p:cNvPr id="10" name="TextBox 9"/>
            <p:cNvSpPr txBox="1"/>
            <p:nvPr/>
          </p:nvSpPr>
          <p:spPr>
            <a:xfrm>
              <a:off x="256199" y="316071"/>
              <a:ext cx="6737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64818D"/>
                  </a:solidFill>
                  <a:latin typeface="a타이틀고딕4" pitchFamily="18" charset="-127"/>
                  <a:ea typeface="a타이틀고딕4" pitchFamily="18" charset="-127"/>
                </a:rPr>
                <a:t>02</a:t>
              </a:r>
              <a:endParaRPr lang="ko-KR" altLang="en-US" sz="3200" dirty="0">
                <a:solidFill>
                  <a:srgbClr val="64818D"/>
                </a:solidFill>
                <a:latin typeface="a타이틀고딕4" pitchFamily="18" charset="-127"/>
                <a:ea typeface="a타이틀고딕4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29974" y="316071"/>
              <a:ext cx="37475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a타이틀고딕3" pitchFamily="18" charset="-127"/>
                  <a:ea typeface="a타이틀고딕3" pitchFamily="18" charset="-127"/>
                </a:rPr>
                <a:t>관련 연구 및 사례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05851" y="423856"/>
              <a:ext cx="58526" cy="393827"/>
            </a:xfrm>
            <a:prstGeom prst="rect">
              <a:avLst/>
            </a:prstGeom>
            <a:solidFill>
              <a:srgbClr val="648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pic>
        <p:nvPicPr>
          <p:cNvPr id="13" name="그림 12" descr="화면 캡처 2021-01-27 16270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21105" y="2190298"/>
            <a:ext cx="5851022" cy="353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57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1333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" y="5672043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itchFamily="18" charset="-127"/>
                <a:ea typeface="a타이틀고딕2" pitchFamily="18" charset="-127"/>
              </a:rPr>
              <a:t>사용자의 현재 모습을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itchFamily="18" charset="-127"/>
                <a:ea typeface="a타이틀고딕2" pitchFamily="18" charset="-127"/>
              </a:rPr>
              <a:t>웹캠으로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itchFamily="18" charset="-127"/>
                <a:ea typeface="a타이틀고딕2" pitchFamily="18" charset="-127"/>
              </a:rPr>
              <a:t> 받거나 사진을 입력한 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itchFamily="18" charset="-127"/>
                <a:ea typeface="a타이틀고딕2" pitchFamily="18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itchFamily="18" charset="-127"/>
                <a:ea typeface="a타이틀고딕2" pitchFamily="18" charset="-127"/>
              </a:rPr>
              <a:t>사용자가 선택한 컬러를 해당 제품이 쓰이는 영역에 가상으로 적용해주는 서비스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itchFamily="18" charset="-127"/>
                <a:ea typeface="a타이틀고딕2" pitchFamily="18" charset="-127"/>
              </a:rPr>
              <a:t>.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타이틀고딕2" pitchFamily="18" charset="-127"/>
              <a:ea typeface="a타이틀고딕2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34687" y="1470565"/>
            <a:ext cx="104304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rgbClr val="64818D"/>
                </a:solidFill>
                <a:latin typeface="a타이틀고딕3" pitchFamily="18" charset="-127"/>
                <a:ea typeface="a타이틀고딕3" pitchFamily="18" charset="-127"/>
              </a:rPr>
              <a:t>코스메틱</a:t>
            </a:r>
            <a:r>
              <a:rPr lang="ko-KR" altLang="en-US" sz="2800" dirty="0">
                <a:solidFill>
                  <a:srgbClr val="64818D"/>
                </a:solidFill>
                <a:latin typeface="a타이틀고딕3" pitchFamily="18" charset="-127"/>
                <a:ea typeface="a타이틀고딕3" pitchFamily="18" charset="-127"/>
              </a:rPr>
              <a:t> 브랜드 </a:t>
            </a:r>
            <a:r>
              <a:rPr lang="en-US" altLang="ko-KR" sz="2800" dirty="0">
                <a:solidFill>
                  <a:srgbClr val="64818D"/>
                </a:solidFill>
                <a:latin typeface="a타이틀고딕3" pitchFamily="18" charset="-127"/>
                <a:ea typeface="a타이틀고딕3" pitchFamily="18" charset="-127"/>
              </a:rPr>
              <a:t>MAC</a:t>
            </a:r>
            <a:r>
              <a:rPr lang="ko-KR" altLang="en-US" sz="2800" dirty="0">
                <a:solidFill>
                  <a:srgbClr val="64818D"/>
                </a:solidFill>
                <a:latin typeface="a타이틀고딕3" pitchFamily="18" charset="-127"/>
                <a:ea typeface="a타이틀고딕3" pitchFamily="18" charset="-127"/>
              </a:rPr>
              <a:t>에서 제공하는 가상 메이크업 서비스</a:t>
            </a:r>
          </a:p>
          <a:p>
            <a:endParaRPr lang="ko-KR" altLang="en-US" sz="2800" dirty="0">
              <a:solidFill>
                <a:srgbClr val="64818D"/>
              </a:solidFill>
              <a:latin typeface="a타이틀고딕3" pitchFamily="18" charset="-127"/>
              <a:ea typeface="a타이틀고딕3" pitchFamily="18" charset="-127"/>
            </a:endParaRPr>
          </a:p>
        </p:txBody>
      </p:sp>
      <p:grpSp>
        <p:nvGrpSpPr>
          <p:cNvPr id="9" name="그룹 56"/>
          <p:cNvGrpSpPr/>
          <p:nvPr/>
        </p:nvGrpSpPr>
        <p:grpSpPr>
          <a:xfrm>
            <a:off x="256199" y="289694"/>
            <a:ext cx="4421309" cy="584775"/>
            <a:chOff x="256199" y="316071"/>
            <a:chExt cx="4421309" cy="584775"/>
          </a:xfrm>
        </p:grpSpPr>
        <p:sp>
          <p:nvSpPr>
            <p:cNvPr id="12" name="TextBox 11"/>
            <p:cNvSpPr txBox="1"/>
            <p:nvPr/>
          </p:nvSpPr>
          <p:spPr>
            <a:xfrm>
              <a:off x="256199" y="316071"/>
              <a:ext cx="6737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64818D"/>
                  </a:solidFill>
                  <a:latin typeface="a타이틀고딕4" pitchFamily="18" charset="-127"/>
                  <a:ea typeface="a타이틀고딕4" pitchFamily="18" charset="-127"/>
                </a:rPr>
                <a:t>02</a:t>
              </a:r>
              <a:endParaRPr lang="ko-KR" altLang="en-US" sz="3200" dirty="0">
                <a:solidFill>
                  <a:srgbClr val="64818D"/>
                </a:solidFill>
                <a:latin typeface="a타이틀고딕4" pitchFamily="18" charset="-127"/>
                <a:ea typeface="a타이틀고딕4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29974" y="316071"/>
              <a:ext cx="37475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a타이틀고딕3" pitchFamily="18" charset="-127"/>
                  <a:ea typeface="a타이틀고딕3" pitchFamily="18" charset="-127"/>
                </a:rPr>
                <a:t>관련 연구 및 사례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905851" y="423856"/>
              <a:ext cx="58526" cy="393827"/>
            </a:xfrm>
            <a:prstGeom prst="rect">
              <a:avLst/>
            </a:prstGeom>
            <a:solidFill>
              <a:srgbClr val="648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pic>
        <p:nvPicPr>
          <p:cNvPr id="18" name="그림 17" descr="화면 캡처 2021-01-27 16315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37011" y="2288939"/>
            <a:ext cx="6828707" cy="316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57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1333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0" y="5974342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itchFamily="18" charset="-127"/>
                <a:ea typeface="a타이틀고딕2" pitchFamily="18" charset="-127"/>
              </a:rPr>
              <a:t>사용자의 얼굴을 인식하여 재미있는 효과를 주거나 메이크업 필터를 입혀주는 서비스를 제공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34687" y="1470565"/>
            <a:ext cx="104304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64818D"/>
                </a:solidFill>
                <a:latin typeface="a타이틀고딕3" pitchFamily="18" charset="-127"/>
                <a:ea typeface="a타이틀고딕3" pitchFamily="18" charset="-127"/>
              </a:rPr>
              <a:t>카메라</a:t>
            </a:r>
            <a:r>
              <a:rPr lang="en-US" altLang="ko-KR" sz="2800" dirty="0">
                <a:solidFill>
                  <a:srgbClr val="64818D"/>
                </a:solidFill>
                <a:latin typeface="a타이틀고딕3" pitchFamily="18" charset="-127"/>
                <a:ea typeface="a타이틀고딕3" pitchFamily="18" charset="-127"/>
              </a:rPr>
              <a:t> </a:t>
            </a:r>
            <a:r>
              <a:rPr lang="ko-KR" altLang="en-US" sz="2800" dirty="0">
                <a:solidFill>
                  <a:srgbClr val="64818D"/>
                </a:solidFill>
                <a:latin typeface="a타이틀고딕3" pitchFamily="18" charset="-127"/>
                <a:ea typeface="a타이틀고딕3" pitchFamily="18" charset="-127"/>
              </a:rPr>
              <a:t>어플리케이션 </a:t>
            </a:r>
            <a:r>
              <a:rPr lang="en-US" altLang="ko-KR" sz="2800" dirty="0">
                <a:solidFill>
                  <a:srgbClr val="64818D"/>
                </a:solidFill>
                <a:latin typeface="a타이틀고딕3" pitchFamily="18" charset="-127"/>
                <a:ea typeface="a타이틀고딕3" pitchFamily="18" charset="-127"/>
              </a:rPr>
              <a:t>SNOW</a:t>
            </a:r>
            <a:endParaRPr lang="ko-KR" altLang="en-US" sz="2800" dirty="0">
              <a:solidFill>
                <a:srgbClr val="64818D"/>
              </a:solidFill>
              <a:latin typeface="a타이틀고딕3" pitchFamily="18" charset="-127"/>
              <a:ea typeface="a타이틀고딕3" pitchFamily="18" charset="-127"/>
            </a:endParaRPr>
          </a:p>
          <a:p>
            <a:endParaRPr lang="ko-KR" altLang="en-US" sz="2800" dirty="0">
              <a:solidFill>
                <a:srgbClr val="64818D"/>
              </a:solidFill>
              <a:latin typeface="a타이틀고딕3" pitchFamily="18" charset="-127"/>
              <a:ea typeface="a타이틀고딕3" pitchFamily="18" charset="-127"/>
            </a:endParaRPr>
          </a:p>
          <a:p>
            <a:endParaRPr lang="ko-KR" altLang="en-US" sz="2800" dirty="0">
              <a:solidFill>
                <a:srgbClr val="64818D"/>
              </a:solidFill>
              <a:latin typeface="a타이틀고딕3" pitchFamily="18" charset="-127"/>
              <a:ea typeface="a타이틀고딕3" pitchFamily="18" charset="-127"/>
            </a:endParaRPr>
          </a:p>
        </p:txBody>
      </p:sp>
      <p:grpSp>
        <p:nvGrpSpPr>
          <p:cNvPr id="9" name="그룹 56"/>
          <p:cNvGrpSpPr/>
          <p:nvPr/>
        </p:nvGrpSpPr>
        <p:grpSpPr>
          <a:xfrm>
            <a:off x="256199" y="289694"/>
            <a:ext cx="4421309" cy="584775"/>
            <a:chOff x="256199" y="316071"/>
            <a:chExt cx="4421309" cy="584775"/>
          </a:xfrm>
        </p:grpSpPr>
        <p:sp>
          <p:nvSpPr>
            <p:cNvPr id="11" name="TextBox 10"/>
            <p:cNvSpPr txBox="1"/>
            <p:nvPr/>
          </p:nvSpPr>
          <p:spPr>
            <a:xfrm>
              <a:off x="256199" y="316071"/>
              <a:ext cx="6737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64818D"/>
                  </a:solidFill>
                  <a:latin typeface="a타이틀고딕4" pitchFamily="18" charset="-127"/>
                  <a:ea typeface="a타이틀고딕4" pitchFamily="18" charset="-127"/>
                </a:rPr>
                <a:t>02</a:t>
              </a:r>
              <a:endParaRPr lang="ko-KR" altLang="en-US" sz="3200" dirty="0">
                <a:solidFill>
                  <a:srgbClr val="64818D"/>
                </a:solidFill>
                <a:latin typeface="a타이틀고딕4" pitchFamily="18" charset="-127"/>
                <a:ea typeface="a타이틀고딕4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29974" y="316071"/>
              <a:ext cx="37475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a타이틀고딕3" pitchFamily="18" charset="-127"/>
                  <a:ea typeface="a타이틀고딕3" pitchFamily="18" charset="-127"/>
                </a:rPr>
                <a:t>관련 연구 및 사례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905851" y="423856"/>
              <a:ext cx="58526" cy="393827"/>
            </a:xfrm>
            <a:prstGeom prst="rect">
              <a:avLst/>
            </a:prstGeom>
            <a:solidFill>
              <a:srgbClr val="648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pic>
        <p:nvPicPr>
          <p:cNvPr id="18" name="그림 17" descr="243E754B567FB72E1C.jf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21106" y="2213316"/>
            <a:ext cx="6246999" cy="365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57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1333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56"/>
          <p:cNvGrpSpPr/>
          <p:nvPr/>
        </p:nvGrpSpPr>
        <p:grpSpPr>
          <a:xfrm>
            <a:off x="256199" y="289694"/>
            <a:ext cx="4421309" cy="584775"/>
            <a:chOff x="256199" y="316071"/>
            <a:chExt cx="4421309" cy="584775"/>
          </a:xfrm>
        </p:grpSpPr>
        <p:sp>
          <p:nvSpPr>
            <p:cNvPr id="27" name="TextBox 26"/>
            <p:cNvSpPr txBox="1"/>
            <p:nvPr/>
          </p:nvSpPr>
          <p:spPr>
            <a:xfrm>
              <a:off x="256199" y="316071"/>
              <a:ext cx="6737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64818D"/>
                  </a:solidFill>
                  <a:latin typeface="a타이틀고딕4" pitchFamily="18" charset="-127"/>
                  <a:ea typeface="a타이틀고딕4" pitchFamily="18" charset="-127"/>
                </a:rPr>
                <a:t>03</a:t>
              </a:r>
              <a:endParaRPr lang="ko-KR" altLang="en-US" sz="3200" dirty="0">
                <a:solidFill>
                  <a:srgbClr val="64818D"/>
                </a:solidFill>
                <a:latin typeface="a타이틀고딕4" pitchFamily="18" charset="-127"/>
                <a:ea typeface="a타이틀고딕4" pitchFamily="18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29974" y="316071"/>
              <a:ext cx="37475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a타이틀고딕3" pitchFamily="18" charset="-127"/>
                  <a:ea typeface="a타이틀고딕3" pitchFamily="18" charset="-127"/>
                </a:rPr>
                <a:t>시스템 수행 시나리오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905851" y="423856"/>
              <a:ext cx="58526" cy="393827"/>
            </a:xfrm>
            <a:prstGeom prst="rect">
              <a:avLst/>
            </a:prstGeom>
            <a:solidFill>
              <a:srgbClr val="648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pic>
        <p:nvPicPr>
          <p:cNvPr id="30" name="그림 29" descr="smartphone-cal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5713" y="1682433"/>
            <a:ext cx="4749744" cy="4749744"/>
          </a:xfrm>
          <a:prstGeom prst="rect">
            <a:avLst/>
          </a:prstGeom>
        </p:spPr>
      </p:pic>
      <p:cxnSp>
        <p:nvCxnSpPr>
          <p:cNvPr id="32" name="꺾인 연결선 31"/>
          <p:cNvCxnSpPr>
            <a:cxnSpLocks/>
            <a:endCxn id="33" idx="1"/>
          </p:cNvCxnSpPr>
          <p:nvPr/>
        </p:nvCxnSpPr>
        <p:spPr>
          <a:xfrm flipV="1">
            <a:off x="2814066" y="2154652"/>
            <a:ext cx="2212549" cy="645421"/>
          </a:xfrm>
          <a:prstGeom prst="bentConnector3">
            <a:avLst>
              <a:gd name="adj1" fmla="val 67655"/>
            </a:avLst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026615" y="1739153"/>
            <a:ext cx="3624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B0F0"/>
                </a:solidFill>
                <a:latin typeface="a타이틀고딕3" pitchFamily="18" charset="-127"/>
                <a:ea typeface="a타이틀고딕3" pitchFamily="18" charset="-127"/>
              </a:rPr>
              <a:t>SELECT &amp; CUSTOM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itchFamily="18" charset="-127"/>
                <a:ea typeface="a타이틀고딕3" pitchFamily="18" charset="-127"/>
              </a:rPr>
              <a:t>MAKEUP</a:t>
            </a: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1" pitchFamily="18" charset="-127"/>
                <a:ea typeface="a타이틀고딕1" pitchFamily="18" charset="-127"/>
              </a:rPr>
              <a:t>사용자가 메이크업 제품을 직접 선택하여 가상 메이크업을 받을 수 있음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026614" y="3693460"/>
            <a:ext cx="5184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C000"/>
                </a:solidFill>
                <a:latin typeface="a타이틀고딕3" pitchFamily="18" charset="-127"/>
                <a:ea typeface="a타이틀고딕3" pitchFamily="18" charset="-127"/>
              </a:rPr>
              <a:t>RECOMMENDED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itchFamily="18" charset="-127"/>
                <a:ea typeface="a타이틀고딕3" pitchFamily="18" charset="-127"/>
              </a:rPr>
              <a:t> MAKEUP</a:t>
            </a: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1" pitchFamily="18" charset="-127"/>
                <a:ea typeface="a타이틀고딕1" pitchFamily="18" charset="-127"/>
              </a:rPr>
              <a:t>사용자가 해당 브랜드가 제시한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타이틀고딕1" pitchFamily="18" charset="-127"/>
                <a:ea typeface="a타이틀고딕1" pitchFamily="18" charset="-127"/>
              </a:rPr>
              <a:t>코스메틱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1" pitchFamily="18" charset="-127"/>
                <a:ea typeface="a타이틀고딕1" pitchFamily="18" charset="-127"/>
              </a:rPr>
              <a:t> 화보를 선택하여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a타이틀고딕1" pitchFamily="18" charset="-127"/>
              <a:ea typeface="a타이틀고딕1" pitchFamily="18" charset="-127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1" pitchFamily="18" charset="-127"/>
                <a:ea typeface="a타이틀고딕1" pitchFamily="18" charset="-127"/>
              </a:rPr>
              <a:t>해당 화보의 메이크업을 체험할 수 있음</a:t>
            </a:r>
          </a:p>
        </p:txBody>
      </p:sp>
      <p:cxnSp>
        <p:nvCxnSpPr>
          <p:cNvPr id="46" name="꺾인 연결선 45"/>
          <p:cNvCxnSpPr>
            <a:cxnSpLocks/>
            <a:endCxn id="51" idx="1"/>
          </p:cNvCxnSpPr>
          <p:nvPr/>
        </p:nvCxnSpPr>
        <p:spPr>
          <a:xfrm>
            <a:off x="2894120" y="5280195"/>
            <a:ext cx="2132494" cy="574485"/>
          </a:xfrm>
          <a:prstGeom prst="bentConnector3">
            <a:avLst>
              <a:gd name="adj1" fmla="val 66235"/>
            </a:avLst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026614" y="5316071"/>
            <a:ext cx="48526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latin typeface="a타이틀고딕3" pitchFamily="18" charset="-127"/>
                <a:ea typeface="a타이틀고딕3" pitchFamily="18" charset="-127"/>
              </a:rPr>
              <a:t>PERSONAL COLOR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itchFamily="18" charset="-127"/>
                <a:ea typeface="a타이틀고딕3" pitchFamily="18" charset="-127"/>
              </a:rPr>
              <a:t>with MAKEUP</a:t>
            </a: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1" pitchFamily="18" charset="-127"/>
                <a:ea typeface="a타이틀고딕1" pitchFamily="18" charset="-127"/>
              </a:rPr>
              <a:t>사용자가 퍼스널 컬러 진단을 받고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a타이틀고딕1" pitchFamily="18" charset="-127"/>
              <a:ea typeface="a타이틀고딕1" pitchFamily="18" charset="-127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1" pitchFamily="18" charset="-127"/>
                <a:ea typeface="a타이틀고딕1" pitchFamily="18" charset="-127"/>
              </a:rPr>
              <a:t>어울리는 메이크업 제품을 추천 받은 뒤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a타이틀고딕1" pitchFamily="18" charset="-127"/>
              <a:ea typeface="a타이틀고딕1" pitchFamily="18" charset="-127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1" pitchFamily="18" charset="-127"/>
                <a:ea typeface="a타이틀고딕1" pitchFamily="18" charset="-127"/>
              </a:rPr>
              <a:t>가상 메이크업을 받을 수 있음</a:t>
            </a:r>
          </a:p>
        </p:txBody>
      </p:sp>
      <p:cxnSp>
        <p:nvCxnSpPr>
          <p:cNvPr id="71" name="직선 화살표 연결선 70"/>
          <p:cNvCxnSpPr>
            <a:cxnSpLocks/>
            <a:endCxn id="38" idx="1"/>
          </p:cNvCxnSpPr>
          <p:nvPr/>
        </p:nvCxnSpPr>
        <p:spPr>
          <a:xfrm>
            <a:off x="2814066" y="4108959"/>
            <a:ext cx="2212548" cy="0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1863F064-56CE-4313-BE2C-2FA14A0B82DA}"/>
              </a:ext>
            </a:extLst>
          </p:cNvPr>
          <p:cNvGrpSpPr/>
          <p:nvPr/>
        </p:nvGrpSpPr>
        <p:grpSpPr>
          <a:xfrm>
            <a:off x="8920566" y="5196655"/>
            <a:ext cx="1711585" cy="1316045"/>
            <a:chOff x="8109452" y="4978721"/>
            <a:chExt cx="2219110" cy="170628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01C4EB2-252F-4077-95CD-5F7602A4E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8982632" y="4978721"/>
              <a:ext cx="1345927" cy="109862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0B604BE-1CB8-4DF0-AFA9-0CE0320DE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8109452" y="5337472"/>
              <a:ext cx="1348307" cy="1077218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D4F0DBA-0C6B-4822-B6CF-7CC0D16A6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1344" y="5607787"/>
              <a:ext cx="1077218" cy="1077218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697B075-CE28-475D-A347-FDCA926102F6}"/>
              </a:ext>
            </a:extLst>
          </p:cNvPr>
          <p:cNvGrpSpPr/>
          <p:nvPr/>
        </p:nvGrpSpPr>
        <p:grpSpPr>
          <a:xfrm>
            <a:off x="9974008" y="3391953"/>
            <a:ext cx="1457821" cy="1434012"/>
            <a:chOff x="9057083" y="3154993"/>
            <a:chExt cx="1736377" cy="170801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EF9C69-3067-414E-A5DD-516D1AFA7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7083" y="3517609"/>
              <a:ext cx="1088261" cy="134540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AE7EBB2-B0D9-42C5-814B-BAE3311D5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5505" y="3154993"/>
              <a:ext cx="1057955" cy="1369464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2DCE320-6C44-4A6C-8841-FEF7BEE8E138}"/>
              </a:ext>
            </a:extLst>
          </p:cNvPr>
          <p:cNvGrpSpPr/>
          <p:nvPr/>
        </p:nvGrpSpPr>
        <p:grpSpPr>
          <a:xfrm>
            <a:off x="8550542" y="1649431"/>
            <a:ext cx="1515448" cy="1351008"/>
            <a:chOff x="7746843" y="1812712"/>
            <a:chExt cx="1515448" cy="135100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B37723B-9EFC-40AF-9883-D6CDB432750C}"/>
                </a:ext>
              </a:extLst>
            </p:cNvPr>
            <p:cNvGrpSpPr/>
            <p:nvPr/>
          </p:nvGrpSpPr>
          <p:grpSpPr>
            <a:xfrm>
              <a:off x="7746843" y="1812712"/>
              <a:ext cx="1317018" cy="914724"/>
              <a:chOff x="3357740" y="994553"/>
              <a:chExt cx="3899253" cy="2708195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3384A970-C69F-4B86-84B6-C9BE4985CC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06521" y="994553"/>
                <a:ext cx="1108075" cy="1123265"/>
              </a:xfrm>
              <a:prstGeom prst="rect">
                <a:avLst/>
              </a:prstGeom>
            </p:spPr>
          </p:pic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336148EF-8162-477E-B9FE-9C601BEE11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30731" y="994553"/>
                <a:ext cx="1108075" cy="1123265"/>
              </a:xfrm>
              <a:prstGeom prst="rect">
                <a:avLst/>
              </a:prstGeom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26458C0D-FD2F-4BE0-A01D-20D593A983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72286" y="994553"/>
                <a:ext cx="1108076" cy="1123265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0247DE0E-C083-424E-8B03-8D1CD8DE68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57740" y="2579482"/>
                <a:ext cx="1108076" cy="1123266"/>
              </a:xfrm>
              <a:prstGeom prst="rect">
                <a:avLst/>
              </a:prstGeom>
            </p:spPr>
          </p:pic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54FE0C97-7CB5-4789-B815-3BDBE26982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99295" y="2579482"/>
                <a:ext cx="1108076" cy="1123266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8C29A9C5-398D-4D7A-9982-EF2613DC59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48917" y="2579482"/>
                <a:ext cx="1108076" cy="1123266"/>
              </a:xfrm>
              <a:prstGeom prst="rect">
                <a:avLst/>
              </a:prstGeom>
            </p:spPr>
          </p:pic>
        </p:grp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109B8AD-3D3F-4417-8EE6-AAED96F6D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165">
              <a:off x="8865431" y="1892695"/>
              <a:ext cx="396860" cy="1271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1457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1333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56"/>
          <p:cNvGrpSpPr/>
          <p:nvPr/>
        </p:nvGrpSpPr>
        <p:grpSpPr>
          <a:xfrm>
            <a:off x="256199" y="289694"/>
            <a:ext cx="4421309" cy="584775"/>
            <a:chOff x="256199" y="316071"/>
            <a:chExt cx="4421309" cy="584775"/>
          </a:xfrm>
        </p:grpSpPr>
        <p:sp>
          <p:nvSpPr>
            <p:cNvPr id="27" name="TextBox 26"/>
            <p:cNvSpPr txBox="1"/>
            <p:nvPr/>
          </p:nvSpPr>
          <p:spPr>
            <a:xfrm>
              <a:off x="256199" y="316071"/>
              <a:ext cx="6737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64818D"/>
                  </a:solidFill>
                  <a:latin typeface="a타이틀고딕4" pitchFamily="18" charset="-127"/>
                  <a:ea typeface="a타이틀고딕4" pitchFamily="18" charset="-127"/>
                </a:rPr>
                <a:t>03</a:t>
              </a:r>
              <a:endParaRPr lang="ko-KR" altLang="en-US" sz="3200" dirty="0">
                <a:solidFill>
                  <a:srgbClr val="64818D"/>
                </a:solidFill>
                <a:latin typeface="a타이틀고딕4" pitchFamily="18" charset="-127"/>
                <a:ea typeface="a타이틀고딕4" pitchFamily="18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29974" y="316071"/>
              <a:ext cx="37475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a타이틀고딕3" pitchFamily="18" charset="-127"/>
                  <a:ea typeface="a타이틀고딕3" pitchFamily="18" charset="-127"/>
                </a:rPr>
                <a:t>시스템 수행 시나리오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905851" y="423856"/>
              <a:ext cx="58526" cy="393827"/>
            </a:xfrm>
            <a:prstGeom prst="rect">
              <a:avLst/>
            </a:prstGeom>
            <a:solidFill>
              <a:srgbClr val="648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4121" y="1993152"/>
            <a:ext cx="4749744" cy="4749744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6E17329-A5AA-4AA1-8454-9EE658135E3B}"/>
              </a:ext>
            </a:extLst>
          </p:cNvPr>
          <p:cNvGrpSpPr/>
          <p:nvPr/>
        </p:nvGrpSpPr>
        <p:grpSpPr>
          <a:xfrm>
            <a:off x="4738553" y="5040867"/>
            <a:ext cx="835741" cy="912248"/>
            <a:chOff x="7317584" y="1827397"/>
            <a:chExt cx="2481066" cy="2708195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173CD833-5D8A-47DC-BAA1-EE09A4973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66365" y="1827397"/>
              <a:ext cx="1108075" cy="1123265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8CF66B49-E89B-424B-9715-A1E3B3101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90575" y="1827397"/>
              <a:ext cx="1108075" cy="1123265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3B06EB24-9F0C-470D-A4BD-9D7946C77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17584" y="3412326"/>
              <a:ext cx="1108076" cy="1123266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4CFB8CA3-93A8-4934-AD50-6CA6A94E0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59139" y="3412326"/>
              <a:ext cx="1108076" cy="1123266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AD12944-95EC-442E-BFA6-45EEC293A1EA}"/>
              </a:ext>
            </a:extLst>
          </p:cNvPr>
          <p:cNvGrpSpPr/>
          <p:nvPr/>
        </p:nvGrpSpPr>
        <p:grpSpPr>
          <a:xfrm>
            <a:off x="5636511" y="5040867"/>
            <a:ext cx="825152" cy="912248"/>
            <a:chOff x="1316709" y="3190026"/>
            <a:chExt cx="2449631" cy="2708195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D7A4B3BC-BA98-4EF5-B434-BFE88A11D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16709" y="3190026"/>
              <a:ext cx="1108076" cy="1123265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63515A16-4B56-4FD0-AD9A-FE5C23F90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58265" y="3190026"/>
              <a:ext cx="1108075" cy="1123266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0958883D-3C19-48EB-B98C-586091159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93340" y="4774955"/>
              <a:ext cx="1108076" cy="1123266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7D3207BE-9738-403A-8F04-A886D81D0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58265" y="4774954"/>
              <a:ext cx="1108075" cy="1123267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D2D810A0-73A2-4DE3-B200-211E3B32BA5A}"/>
              </a:ext>
            </a:extLst>
          </p:cNvPr>
          <p:cNvSpPr txBox="1"/>
          <p:nvPr/>
        </p:nvSpPr>
        <p:spPr>
          <a:xfrm>
            <a:off x="4557482" y="2666503"/>
            <a:ext cx="577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입술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D8D84C5-9A1B-4398-96B0-3921DDDDB3D5}"/>
              </a:ext>
            </a:extLst>
          </p:cNvPr>
          <p:cNvSpPr txBox="1"/>
          <p:nvPr/>
        </p:nvSpPr>
        <p:spPr>
          <a:xfrm>
            <a:off x="4557482" y="3203487"/>
            <a:ext cx="577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눈썹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606E01A-7921-4268-8691-2C70F40860E1}"/>
              </a:ext>
            </a:extLst>
          </p:cNvPr>
          <p:cNvSpPr txBox="1"/>
          <p:nvPr/>
        </p:nvSpPr>
        <p:spPr>
          <a:xfrm>
            <a:off x="4557482" y="3801854"/>
            <a:ext cx="577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피부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634FB95-6451-4C9B-8676-1994A4EEDF4B}"/>
              </a:ext>
            </a:extLst>
          </p:cNvPr>
          <p:cNvSpPr txBox="1"/>
          <p:nvPr/>
        </p:nvSpPr>
        <p:spPr>
          <a:xfrm>
            <a:off x="4557482" y="4400221"/>
            <a:ext cx="577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볼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256FD42-6EFC-4700-BECC-2161DD194FE5}"/>
              </a:ext>
            </a:extLst>
          </p:cNvPr>
          <p:cNvSpPr/>
          <p:nvPr/>
        </p:nvSpPr>
        <p:spPr>
          <a:xfrm>
            <a:off x="4438836" y="4903472"/>
            <a:ext cx="2228294" cy="11866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A75321A-C056-4060-8B61-13E02EE8FD54}"/>
              </a:ext>
            </a:extLst>
          </p:cNvPr>
          <p:cNvSpPr/>
          <p:nvPr/>
        </p:nvSpPr>
        <p:spPr>
          <a:xfrm>
            <a:off x="5212231" y="2553108"/>
            <a:ext cx="1599998" cy="2294099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5F25096-DC7F-438D-AAAE-01427619C265}"/>
              </a:ext>
            </a:extLst>
          </p:cNvPr>
          <p:cNvSpPr txBox="1"/>
          <p:nvPr/>
        </p:nvSpPr>
        <p:spPr>
          <a:xfrm>
            <a:off x="282413" y="1464648"/>
            <a:ext cx="36245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B0F0"/>
                </a:solidFill>
                <a:latin typeface="a타이틀고딕3" pitchFamily="18" charset="-127"/>
                <a:ea typeface="a타이틀고딕3" pitchFamily="18" charset="-127"/>
              </a:rPr>
              <a:t>SELECT &amp; CUSTOM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itchFamily="18" charset="-127"/>
                <a:ea typeface="a타이틀고딕3" pitchFamily="18" charset="-127"/>
              </a:rPr>
              <a:t>MAKEUP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타이틀고딕3" pitchFamily="18" charset="-127"/>
              <a:ea typeface="a타이틀고딕3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2835851-B194-4C5A-BA8A-260F52C9B51A}"/>
              </a:ext>
            </a:extLst>
          </p:cNvPr>
          <p:cNvSpPr/>
          <p:nvPr/>
        </p:nvSpPr>
        <p:spPr>
          <a:xfrm>
            <a:off x="4438835" y="2530136"/>
            <a:ext cx="834501" cy="2317072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857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2875</TotalTime>
  <Words>732</Words>
  <Application>Microsoft Office PowerPoint</Application>
  <PresentationFormat>와이드스크린</PresentationFormat>
  <Paragraphs>189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a타이틀고딕4</vt:lpstr>
      <vt:lpstr>a타이틀고딕3</vt:lpstr>
      <vt:lpstr>a타이틀고딕2</vt:lpstr>
      <vt:lpstr>a타이틀고딕1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크레벅스</dc:creator>
  <cp:lastModifiedBy>lhanseul0204@naver.com</cp:lastModifiedBy>
  <cp:revision>803</cp:revision>
  <dcterms:created xsi:type="dcterms:W3CDTF">2017-11-01T08:16:26Z</dcterms:created>
  <dcterms:modified xsi:type="dcterms:W3CDTF">2021-01-28T02:44:04Z</dcterms:modified>
</cp:coreProperties>
</file>